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11" d="100"/>
          <a:sy n="111" d="100"/>
        </p:scale>
        <p:origin x="10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ADB1E8-8AAE-0006-67E9-F759FC0EC74E}"/>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59262101-924C-D746-71C1-7414BF849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C4CE-BCD5-8B0C-960F-A24D64C5E6C6}"/>
              </a:ext>
            </a:extLst>
          </p:cNvPr>
          <p:cNvSpPr>
            <a:spLocks noGrp="1"/>
          </p:cNvSpPr>
          <p:nvPr>
            <p:ph type="sldNum" sz="quarter" idx="12"/>
          </p:nvPr>
        </p:nvSpPr>
        <p:spPr/>
        <p:txBody>
          <a:bodyPr/>
          <a:lstStyle/>
          <a:p>
            <a:fld id="{F57C6584-DBE5-3748-B780-95F02EDC5E4C}" type="slidenum">
              <a:rPr lang="en-US" smtClean="0"/>
              <a:t>‹#›</a:t>
            </a:fld>
            <a:endParaRPr lang="en-US"/>
          </a:p>
        </p:txBody>
      </p:sp>
      <p:pic>
        <p:nvPicPr>
          <p:cNvPr id="8" name="Picture 7" descr="A person standing on top of stairs&#10;&#10;Description automatically generated">
            <a:extLst>
              <a:ext uri="{FF2B5EF4-FFF2-40B4-BE49-F238E27FC236}">
                <a16:creationId xmlns:a16="http://schemas.microsoft.com/office/drawing/2014/main" id="{0C98574A-193D-4CC3-E633-84C3629D6B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319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5C2A-844D-63EC-06AA-1DB6FFA01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87AE3-78E3-A10B-CB72-5AF0B911E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41E64-C9FC-F695-4A09-830F7C86A535}"/>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1B22FE89-AE2E-538A-A576-890880DF3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EC22A-8CB9-915F-5494-749E52EF5B8C}"/>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388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2BB35-DC3B-3B6A-9A33-92FFDE273A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90607-1630-0F07-AC65-3A1380FF9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B0B9B-0D73-81E0-662E-8615B971929F}"/>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AE42AB03-52EA-593F-4630-4CE059708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2DB4D-0879-558E-ECE4-2E0B800F5710}"/>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161949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87DA1CFA-60A0-B1E8-9B46-B799420404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EFECE3E-ABC8-4FB7-835B-2C179F95D911}"/>
              </a:ext>
            </a:extLst>
          </p:cNvPr>
          <p:cNvSpPr>
            <a:spLocks noGrp="1"/>
          </p:cNvSpPr>
          <p:nvPr>
            <p:ph idx="1"/>
          </p:nvPr>
        </p:nvSpPr>
        <p:spPr>
          <a:xfrm>
            <a:off x="838200" y="1825625"/>
            <a:ext cx="77724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1330C-2375-C020-7A88-774E77EAC21A}"/>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DCE48DA6-9554-0A1E-6FCE-B11D133EA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A22D3-02CD-B6A4-31C7-A4DC67D1AE52}"/>
              </a:ext>
            </a:extLst>
          </p:cNvPr>
          <p:cNvSpPr>
            <a:spLocks noGrp="1"/>
          </p:cNvSpPr>
          <p:nvPr>
            <p:ph type="sldNum" sz="quarter" idx="12"/>
          </p:nvPr>
        </p:nvSpPr>
        <p:spPr/>
        <p:txBody>
          <a:bodyPr/>
          <a:lstStyle/>
          <a:p>
            <a:fld id="{F57C6584-DBE5-3748-B780-95F02EDC5E4C}" type="slidenum">
              <a:rPr lang="en-US" smtClean="0"/>
              <a:t>‹#›</a:t>
            </a:fld>
            <a:endParaRPr lang="en-US"/>
          </a:p>
        </p:txBody>
      </p:sp>
      <p:sp>
        <p:nvSpPr>
          <p:cNvPr id="10" name="Picture Placeholder 9">
            <a:extLst>
              <a:ext uri="{FF2B5EF4-FFF2-40B4-BE49-F238E27FC236}">
                <a16:creationId xmlns:a16="http://schemas.microsoft.com/office/drawing/2014/main" id="{24E56B8F-76C6-28CB-19D8-FB2450C288ED}"/>
              </a:ext>
            </a:extLst>
          </p:cNvPr>
          <p:cNvSpPr>
            <a:spLocks noGrp="1"/>
          </p:cNvSpPr>
          <p:nvPr>
            <p:ph type="pic" sz="quarter" idx="13" hasCustomPrompt="1"/>
          </p:nvPr>
        </p:nvSpPr>
        <p:spPr>
          <a:xfrm>
            <a:off x="9058275" y="1549400"/>
            <a:ext cx="2936875" cy="1193800"/>
          </a:xfrm>
        </p:spPr>
        <p:txBody>
          <a:bodyPr/>
          <a:lstStyle>
            <a:lvl1pPr marL="0" indent="0">
              <a:buNone/>
              <a:defRPr/>
            </a:lvl1pPr>
          </a:lstStyle>
          <a:p>
            <a:r>
              <a:rPr lang="en-US" dirty="0"/>
              <a:t>Place your logo here</a:t>
            </a:r>
          </a:p>
        </p:txBody>
      </p:sp>
      <p:sp>
        <p:nvSpPr>
          <p:cNvPr id="15" name="Title 1">
            <a:extLst>
              <a:ext uri="{FF2B5EF4-FFF2-40B4-BE49-F238E27FC236}">
                <a16:creationId xmlns:a16="http://schemas.microsoft.com/office/drawing/2014/main" id="{8ED845D6-2448-DAAA-23EB-1EF23BC182E2}"/>
              </a:ext>
            </a:extLst>
          </p:cNvPr>
          <p:cNvSpPr>
            <a:spLocks noGrp="1"/>
          </p:cNvSpPr>
          <p:nvPr>
            <p:ph type="title"/>
          </p:nvPr>
        </p:nvSpPr>
        <p:spPr>
          <a:xfrm>
            <a:off x="838200" y="668940"/>
            <a:ext cx="7154732" cy="880460"/>
          </a:xfrm>
          <a:ln>
            <a:solidFill>
              <a:schemeClr val="bg1"/>
            </a:solidFill>
          </a:ln>
        </p:spPr>
        <p:txBody>
          <a:bodyPr/>
          <a:lstStyle>
            <a:lvl1pPr>
              <a:defRPr>
                <a:solidFill>
                  <a:schemeClr val="bg1"/>
                </a:solidFill>
              </a:defRPr>
            </a:lvl1pPr>
          </a:lstStyle>
          <a:p>
            <a:r>
              <a:rPr lang="en-US" dirty="0"/>
              <a:t>Retirement Plan Fact or Fiction</a:t>
            </a:r>
          </a:p>
        </p:txBody>
      </p:sp>
    </p:spTree>
    <p:extLst>
      <p:ext uri="{BB962C8B-B14F-4D97-AF65-F5344CB8AC3E}">
        <p14:creationId xmlns:p14="http://schemas.microsoft.com/office/powerpoint/2010/main" val="15745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27C2-0B98-7A07-581D-A0AA97275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BC76F-94FA-0081-AF56-61FB6BC76A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1B6FC-B9B7-D44D-BD0E-EB13450FDF98}"/>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1349C58D-C9BB-6F31-714A-BAFC0098B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63015-ADC2-7555-9651-67D00C915640}"/>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1458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C625-9728-A27A-85CE-441E7F1EF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3B684-B63A-41D0-6450-953D39D6D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28C816-8255-2557-DB07-81B2E3B0E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57244-9E0D-CC3F-7CD1-F14D25F290AD}"/>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6" name="Footer Placeholder 5">
            <a:extLst>
              <a:ext uri="{FF2B5EF4-FFF2-40B4-BE49-F238E27FC236}">
                <a16:creationId xmlns:a16="http://schemas.microsoft.com/office/drawing/2014/main" id="{4723848D-2013-B118-184E-6730BACE0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9CD69-4B79-F36A-8D55-786904418592}"/>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12676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C647-831F-C985-0F0C-216A92B405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1162B-AFE6-130B-D726-B12DF2DF7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9F2C3-B501-CD8C-4D9F-742DFA25C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0DFA1C-73AB-B8AD-0DCB-21DBFB4EF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54939-2B9C-2F3F-4EF1-0CB55675D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F77C4-D64F-8275-55FF-A7616B452B4E}"/>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8" name="Footer Placeholder 7">
            <a:extLst>
              <a:ext uri="{FF2B5EF4-FFF2-40B4-BE49-F238E27FC236}">
                <a16:creationId xmlns:a16="http://schemas.microsoft.com/office/drawing/2014/main" id="{815910D6-3572-DF7B-2FB9-2C66A2889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C3D3B-B5A9-2B95-C6F6-ABD5E910D259}"/>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98478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5038-0FE4-FF2D-67D0-0701650B1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169EF-53F7-C031-E99A-233C40905119}"/>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4" name="Footer Placeholder 3">
            <a:extLst>
              <a:ext uri="{FF2B5EF4-FFF2-40B4-BE49-F238E27FC236}">
                <a16:creationId xmlns:a16="http://schemas.microsoft.com/office/drawing/2014/main" id="{BE80E932-F588-8E79-4A85-5DD0FA0325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A87AA9-C60E-6F98-C56B-2A74F705FE2A}"/>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5079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C98DB-83FE-CD69-93FE-ADEBFD1F4D7E}"/>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3" name="Footer Placeholder 2">
            <a:extLst>
              <a:ext uri="{FF2B5EF4-FFF2-40B4-BE49-F238E27FC236}">
                <a16:creationId xmlns:a16="http://schemas.microsoft.com/office/drawing/2014/main" id="{65B8509F-A700-E704-C6A5-CC62B07334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DF52C-D5A0-9A52-D4F0-1E42F8F37033}"/>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31940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2A5C-6A7B-22AA-767E-D28FE75A3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3F6328-1E2D-34A1-984D-DBE934F58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003BC-16D2-D717-7A55-35BF62F3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91EFB-8CC3-430F-F521-D4E74027B38C}"/>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6" name="Footer Placeholder 5">
            <a:extLst>
              <a:ext uri="{FF2B5EF4-FFF2-40B4-BE49-F238E27FC236}">
                <a16:creationId xmlns:a16="http://schemas.microsoft.com/office/drawing/2014/main" id="{F04A180E-5031-563B-96D1-9CFEB5087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7EC47-BFAD-09D1-8BE5-813186CD1FB4}"/>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82334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F746-F2DD-E20F-C27F-6393AD6C8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456013-A83E-64FB-CE7E-E08386CF2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4EA9C-0DAA-8C7A-65E7-8A02BC151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443C4-429D-4F2B-ACD8-6DDEAD9CD818}"/>
              </a:ext>
            </a:extLst>
          </p:cNvPr>
          <p:cNvSpPr>
            <a:spLocks noGrp="1"/>
          </p:cNvSpPr>
          <p:nvPr>
            <p:ph type="dt" sz="half" idx="10"/>
          </p:nvPr>
        </p:nvSpPr>
        <p:spPr/>
        <p:txBody>
          <a:bodyPr/>
          <a:lstStyle/>
          <a:p>
            <a:fld id="{E3B17786-E8CB-054B-A1AF-9CEC5BBE875A}" type="datetimeFigureOut">
              <a:rPr lang="en-US" smtClean="0"/>
              <a:t>8/21/24</a:t>
            </a:fld>
            <a:endParaRPr lang="en-US"/>
          </a:p>
        </p:txBody>
      </p:sp>
      <p:sp>
        <p:nvSpPr>
          <p:cNvPr id="6" name="Footer Placeholder 5">
            <a:extLst>
              <a:ext uri="{FF2B5EF4-FFF2-40B4-BE49-F238E27FC236}">
                <a16:creationId xmlns:a16="http://schemas.microsoft.com/office/drawing/2014/main" id="{A41B505A-5250-D341-E14D-E33ED156A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6A9E2-5BAF-7ABE-156F-127689E25B99}"/>
              </a:ext>
            </a:extLst>
          </p:cNvPr>
          <p:cNvSpPr>
            <a:spLocks noGrp="1"/>
          </p:cNvSpPr>
          <p:nvPr>
            <p:ph type="sldNum" sz="quarter" idx="12"/>
          </p:nvPr>
        </p:nvSpPr>
        <p:spPr/>
        <p:txBody>
          <a:bodyPr/>
          <a:lstStyle/>
          <a:p>
            <a:fld id="{F57C6584-DBE5-3748-B780-95F02EDC5E4C}" type="slidenum">
              <a:rPr lang="en-US" smtClean="0"/>
              <a:t>‹#›</a:t>
            </a:fld>
            <a:endParaRPr lang="en-US"/>
          </a:p>
        </p:txBody>
      </p:sp>
    </p:spTree>
    <p:extLst>
      <p:ext uri="{BB962C8B-B14F-4D97-AF65-F5344CB8AC3E}">
        <p14:creationId xmlns:p14="http://schemas.microsoft.com/office/powerpoint/2010/main" val="304401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AE952-7D49-E144-8421-E9ECCF46B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78F69D-3A82-4F1D-6854-D3D121063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1DF4B-3F51-A245-779D-4DE85DE48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B17786-E8CB-054B-A1AF-9CEC5BBE875A}" type="datetimeFigureOut">
              <a:rPr lang="en-US" smtClean="0"/>
              <a:t>8/21/24</a:t>
            </a:fld>
            <a:endParaRPr lang="en-US"/>
          </a:p>
        </p:txBody>
      </p:sp>
      <p:sp>
        <p:nvSpPr>
          <p:cNvPr id="5" name="Footer Placeholder 4">
            <a:extLst>
              <a:ext uri="{FF2B5EF4-FFF2-40B4-BE49-F238E27FC236}">
                <a16:creationId xmlns:a16="http://schemas.microsoft.com/office/drawing/2014/main" id="{94F535A8-614A-26D5-57A2-D52886AD9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61BBDA-6965-FF74-7869-EA320467A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7C6584-DBE5-3748-B780-95F02EDC5E4C}" type="slidenum">
              <a:rPr lang="en-US" smtClean="0"/>
              <a:t>‹#›</a:t>
            </a:fld>
            <a:endParaRPr lang="en-US"/>
          </a:p>
        </p:txBody>
      </p:sp>
    </p:spTree>
    <p:extLst>
      <p:ext uri="{BB962C8B-B14F-4D97-AF65-F5344CB8AC3E}">
        <p14:creationId xmlns:p14="http://schemas.microsoft.com/office/powerpoint/2010/main" val="154143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1FFD-41E1-747A-98AB-CD985D6AF5B7}"/>
              </a:ext>
            </a:extLst>
          </p:cNvPr>
          <p:cNvSpPr>
            <a:spLocks noGrp="1"/>
          </p:cNvSpPr>
          <p:nvPr>
            <p:ph type="ctrTitle" idx="4294967295"/>
          </p:nvPr>
        </p:nvSpPr>
        <p:spPr>
          <a:xfrm>
            <a:off x="1524000" y="1122363"/>
            <a:ext cx="9144000" cy="2387600"/>
          </a:xfrm>
        </p:spPr>
        <p:txBody>
          <a:bodyPr/>
          <a:lstStyle/>
          <a:p>
            <a:endParaRPr lang="en-US"/>
          </a:p>
        </p:txBody>
      </p:sp>
      <p:sp>
        <p:nvSpPr>
          <p:cNvPr id="3" name="Subtitle 2">
            <a:extLst>
              <a:ext uri="{FF2B5EF4-FFF2-40B4-BE49-F238E27FC236}">
                <a16:creationId xmlns:a16="http://schemas.microsoft.com/office/drawing/2014/main" id="{421D0EC7-15CC-6538-679A-DD9E92166CC2}"/>
              </a:ext>
            </a:extLst>
          </p:cNvPr>
          <p:cNvSpPr>
            <a:spLocks noGrp="1"/>
          </p:cNvSpPr>
          <p:nvPr>
            <p:ph type="subTitle" idx="4294967295"/>
          </p:nvPr>
        </p:nvSpPr>
        <p:spPr>
          <a:xfrm>
            <a:off x="1524000" y="3602038"/>
            <a:ext cx="9144000" cy="1655762"/>
          </a:xfrm>
        </p:spPr>
        <p:txBody>
          <a:bodyPr/>
          <a:lstStyle/>
          <a:p>
            <a:endParaRPr lang="en-US"/>
          </a:p>
        </p:txBody>
      </p:sp>
    </p:spTree>
    <p:extLst>
      <p:ext uri="{BB962C8B-B14F-4D97-AF65-F5344CB8AC3E}">
        <p14:creationId xmlns:p14="http://schemas.microsoft.com/office/powerpoint/2010/main" val="353513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0752F-386B-1A58-42D6-91617F4461E2}"/>
              </a:ext>
            </a:extLst>
          </p:cNvPr>
          <p:cNvSpPr>
            <a:spLocks noGrp="1"/>
          </p:cNvSpPr>
          <p:nvPr>
            <p:ph idx="1"/>
          </p:nvPr>
        </p:nvSpPr>
        <p:spPr/>
        <p:txBody>
          <a:bodyPr/>
          <a:lstStyle/>
          <a:p>
            <a:r>
              <a:rPr lang="en-US" dirty="0"/>
              <a:t>If you leave a job, you can roll over your 401(k) into a new employer’s plan or an IRA without tax penalties.</a:t>
            </a:r>
          </a:p>
          <a:p>
            <a:endParaRPr lang="en-US" dirty="0"/>
          </a:p>
          <a:p>
            <a:r>
              <a:rPr lang="en-US" sz="3600" b="1" dirty="0"/>
              <a:t>Fact: </a:t>
            </a:r>
          </a:p>
          <a:p>
            <a:r>
              <a:rPr lang="en-US" dirty="0"/>
              <a:t>You can roll over your 401(k) into a new employer’s plan or an IRA without incurring taxes or penalties, as long as the rollover is done correctly (typically within 60 days).</a:t>
            </a:r>
          </a:p>
        </p:txBody>
      </p:sp>
      <p:sp>
        <p:nvSpPr>
          <p:cNvPr id="3" name="Picture Placeholder 2">
            <a:extLst>
              <a:ext uri="{FF2B5EF4-FFF2-40B4-BE49-F238E27FC236}">
                <a16:creationId xmlns:a16="http://schemas.microsoft.com/office/drawing/2014/main" id="{9855AD41-4D02-D278-8F0D-A6068562C629}"/>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5E37E41B-5ABA-D777-E131-A122C0D56FD3}"/>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133501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5088F-130B-8543-5DDC-CA6DE04745BF}"/>
              </a:ext>
            </a:extLst>
          </p:cNvPr>
          <p:cNvSpPr>
            <a:spLocks noGrp="1"/>
          </p:cNvSpPr>
          <p:nvPr>
            <p:ph idx="1"/>
          </p:nvPr>
        </p:nvSpPr>
        <p:spPr/>
        <p:txBody>
          <a:bodyPr>
            <a:normAutofit lnSpcReduction="10000"/>
          </a:bodyPr>
          <a:lstStyle/>
          <a:p>
            <a:r>
              <a:rPr lang="en-US" dirty="0"/>
              <a:t>You can be too old to contribute to a 401(k), 403(b), or IRA.</a:t>
            </a:r>
          </a:p>
          <a:p>
            <a:endParaRPr lang="en-US" dirty="0"/>
          </a:p>
          <a:p>
            <a:r>
              <a:rPr lang="en-US" sz="3600" b="1" dirty="0"/>
              <a:t>Fiction:</a:t>
            </a:r>
          </a:p>
          <a:p>
            <a:r>
              <a:rPr lang="en-US" dirty="0"/>
              <a:t>There is no age limit for contributing to a 401(k), 403(b), or IRA as long as you are still working and earning income. Recent changes, like the SECURE Act of 2020, removed the age cap for traditional IRA contributions, allowing older workers to continue building their retirement savings.</a:t>
            </a:r>
          </a:p>
        </p:txBody>
      </p:sp>
      <p:sp>
        <p:nvSpPr>
          <p:cNvPr id="3" name="Picture Placeholder 2">
            <a:extLst>
              <a:ext uri="{FF2B5EF4-FFF2-40B4-BE49-F238E27FC236}">
                <a16:creationId xmlns:a16="http://schemas.microsoft.com/office/drawing/2014/main" id="{817FF6C1-BD04-6C96-587C-5E608300BD44}"/>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6428AAA6-B2B9-B04D-B630-F9689E5D81A0}"/>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364357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6E4D4-318F-DE90-C556-31EB9974EB94}"/>
              </a:ext>
            </a:extLst>
          </p:cNvPr>
          <p:cNvSpPr>
            <a:spLocks noGrp="1"/>
          </p:cNvSpPr>
          <p:nvPr>
            <p:ph idx="1"/>
          </p:nvPr>
        </p:nvSpPr>
        <p:spPr/>
        <p:txBody>
          <a:bodyPr/>
          <a:lstStyle/>
          <a:p>
            <a:r>
              <a:rPr lang="en-US" dirty="0"/>
              <a:t>You can start withdrawing from your 401(k) or 403(b) without penalties as soon as you retire.</a:t>
            </a:r>
          </a:p>
          <a:p>
            <a:endParaRPr lang="en-US" dirty="0"/>
          </a:p>
          <a:p>
            <a:r>
              <a:rPr lang="en-US" sz="3600" b="1" dirty="0"/>
              <a:t>Fiction:</a:t>
            </a:r>
          </a:p>
          <a:p>
            <a:r>
              <a:rPr lang="en-US" dirty="0"/>
              <a:t>Typically, you can start withdrawing without penalties at age 59½. Withdrawing earlier may result in a 10% early withdrawal penalty, along with income taxes.</a:t>
            </a:r>
          </a:p>
          <a:p>
            <a:endParaRPr lang="en-US" dirty="0"/>
          </a:p>
        </p:txBody>
      </p:sp>
      <p:sp>
        <p:nvSpPr>
          <p:cNvPr id="5" name="Picture Placeholder 4">
            <a:extLst>
              <a:ext uri="{FF2B5EF4-FFF2-40B4-BE49-F238E27FC236}">
                <a16:creationId xmlns:a16="http://schemas.microsoft.com/office/drawing/2014/main" id="{961856A1-B322-2AA4-2A32-DD1A1E69C5AB}"/>
              </a:ext>
            </a:extLst>
          </p:cNvPr>
          <p:cNvSpPr>
            <a:spLocks noGrp="1"/>
          </p:cNvSpPr>
          <p:nvPr>
            <p:ph type="pic" sz="quarter" idx="13"/>
          </p:nvPr>
        </p:nvSpPr>
        <p:spPr/>
        <p:txBody>
          <a:bodyPr/>
          <a:lstStyle/>
          <a:p>
            <a:endParaRPr lang="en-US" dirty="0"/>
          </a:p>
        </p:txBody>
      </p:sp>
      <p:sp>
        <p:nvSpPr>
          <p:cNvPr id="2" name="Title 1">
            <a:extLst>
              <a:ext uri="{FF2B5EF4-FFF2-40B4-BE49-F238E27FC236}">
                <a16:creationId xmlns:a16="http://schemas.microsoft.com/office/drawing/2014/main" id="{0283D045-D47D-692C-4EF0-CAC3BFC8CF23}"/>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346300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9A4E5-F050-C5C0-9BB0-C9D0F59E89D4}"/>
              </a:ext>
            </a:extLst>
          </p:cNvPr>
          <p:cNvSpPr>
            <a:spLocks noGrp="1"/>
          </p:cNvSpPr>
          <p:nvPr>
            <p:ph idx="1"/>
          </p:nvPr>
        </p:nvSpPr>
        <p:spPr/>
        <p:txBody>
          <a:bodyPr/>
          <a:lstStyle/>
          <a:p>
            <a:r>
              <a:rPr lang="en-US" dirty="0"/>
              <a:t>Social Security benefits will be enough to cover all your living expenses in retirement.</a:t>
            </a:r>
          </a:p>
          <a:p>
            <a:endParaRPr lang="en-US" dirty="0"/>
          </a:p>
          <a:p>
            <a:r>
              <a:rPr lang="en-US" sz="3600" b="1" dirty="0"/>
              <a:t>Fiction:</a:t>
            </a:r>
          </a:p>
          <a:p>
            <a:r>
              <a:rPr lang="en-US" dirty="0"/>
              <a:t>Social Security is designed to replace only a portion of your pre-retirement income. It’s essential to have other sources of retirement income, such as savings in a 401(k) or 403(b).</a:t>
            </a:r>
          </a:p>
          <a:p>
            <a:endParaRPr lang="en-US" dirty="0"/>
          </a:p>
        </p:txBody>
      </p:sp>
      <p:sp>
        <p:nvSpPr>
          <p:cNvPr id="5" name="Picture Placeholder 4">
            <a:extLst>
              <a:ext uri="{FF2B5EF4-FFF2-40B4-BE49-F238E27FC236}">
                <a16:creationId xmlns:a16="http://schemas.microsoft.com/office/drawing/2014/main" id="{2BB72510-D7E4-8074-C9FE-B6A07FB76D5F}"/>
              </a:ext>
            </a:extLst>
          </p:cNvPr>
          <p:cNvSpPr>
            <a:spLocks noGrp="1"/>
          </p:cNvSpPr>
          <p:nvPr>
            <p:ph type="pic" sz="quarter" idx="13"/>
          </p:nvPr>
        </p:nvSpPr>
        <p:spPr/>
        <p:txBody>
          <a:bodyPr/>
          <a:lstStyle/>
          <a:p>
            <a:endParaRPr lang="en-US"/>
          </a:p>
        </p:txBody>
      </p:sp>
      <p:sp>
        <p:nvSpPr>
          <p:cNvPr id="2" name="Title 1">
            <a:extLst>
              <a:ext uri="{FF2B5EF4-FFF2-40B4-BE49-F238E27FC236}">
                <a16:creationId xmlns:a16="http://schemas.microsoft.com/office/drawing/2014/main" id="{3775EA31-455A-4C35-0CEC-EC5030AB8493}"/>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389298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8FE15-DA06-4110-3E82-4DC784097474}"/>
              </a:ext>
            </a:extLst>
          </p:cNvPr>
          <p:cNvSpPr>
            <a:spLocks noGrp="1"/>
          </p:cNvSpPr>
          <p:nvPr>
            <p:ph idx="1"/>
          </p:nvPr>
        </p:nvSpPr>
        <p:spPr/>
        <p:txBody>
          <a:bodyPr/>
          <a:lstStyle/>
          <a:p>
            <a:r>
              <a:rPr lang="en-US" dirty="0"/>
              <a:t>You don’t need to worry about inflation when planning for retirement.</a:t>
            </a:r>
          </a:p>
          <a:p>
            <a:endParaRPr lang="en-US" dirty="0"/>
          </a:p>
          <a:p>
            <a:r>
              <a:rPr lang="en-US" sz="3600" b="1" dirty="0"/>
              <a:t>Fiction:</a:t>
            </a:r>
          </a:p>
          <a:p>
            <a:r>
              <a:rPr lang="en-US" dirty="0"/>
              <a:t>Inflation can significantly impact your purchasing power over time. It’s crucial to consider inflation when estimating how much you need to save for retirement.</a:t>
            </a:r>
          </a:p>
          <a:p>
            <a:endParaRPr lang="en-US" dirty="0"/>
          </a:p>
        </p:txBody>
      </p:sp>
      <p:sp>
        <p:nvSpPr>
          <p:cNvPr id="5" name="Picture Placeholder 4">
            <a:extLst>
              <a:ext uri="{FF2B5EF4-FFF2-40B4-BE49-F238E27FC236}">
                <a16:creationId xmlns:a16="http://schemas.microsoft.com/office/drawing/2014/main" id="{5E224D00-8AAF-EDFA-E1D2-1484025B9EB7}"/>
              </a:ext>
            </a:extLst>
          </p:cNvPr>
          <p:cNvSpPr>
            <a:spLocks noGrp="1"/>
          </p:cNvSpPr>
          <p:nvPr>
            <p:ph type="pic" sz="quarter" idx="13"/>
          </p:nvPr>
        </p:nvSpPr>
        <p:spPr/>
        <p:txBody>
          <a:bodyPr/>
          <a:lstStyle/>
          <a:p>
            <a:endParaRPr lang="en-US"/>
          </a:p>
        </p:txBody>
      </p:sp>
      <p:sp>
        <p:nvSpPr>
          <p:cNvPr id="2" name="Title 1">
            <a:extLst>
              <a:ext uri="{FF2B5EF4-FFF2-40B4-BE49-F238E27FC236}">
                <a16:creationId xmlns:a16="http://schemas.microsoft.com/office/drawing/2014/main" id="{10F9766A-3A3D-CF10-3854-DB348816C7B5}"/>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411859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803F6-A319-E94C-250D-78C95176F8F5}"/>
              </a:ext>
            </a:extLst>
          </p:cNvPr>
          <p:cNvSpPr>
            <a:spLocks noGrp="1"/>
          </p:cNvSpPr>
          <p:nvPr>
            <p:ph idx="1"/>
          </p:nvPr>
        </p:nvSpPr>
        <p:spPr/>
        <p:txBody>
          <a:bodyPr/>
          <a:lstStyle/>
          <a:p>
            <a:r>
              <a:rPr lang="en-US" dirty="0"/>
              <a:t>Employer contributions to your 401(k) or 403(b) are free money that you should always take advantage of.</a:t>
            </a:r>
          </a:p>
          <a:p>
            <a:endParaRPr lang="en-US" dirty="0"/>
          </a:p>
          <a:p>
            <a:r>
              <a:rPr lang="en-US" sz="3600" b="1" dirty="0"/>
              <a:t>Fact:</a:t>
            </a:r>
          </a:p>
          <a:p>
            <a:r>
              <a:rPr lang="en-US" dirty="0"/>
              <a:t>Employer matching contributions are essentially free money added to your retirement savings. Always contribute at least enough to get the full match from your employer.</a:t>
            </a:r>
          </a:p>
        </p:txBody>
      </p:sp>
      <p:sp>
        <p:nvSpPr>
          <p:cNvPr id="3" name="Picture Placeholder 2">
            <a:extLst>
              <a:ext uri="{FF2B5EF4-FFF2-40B4-BE49-F238E27FC236}">
                <a16:creationId xmlns:a16="http://schemas.microsoft.com/office/drawing/2014/main" id="{AAB926AB-93BA-59AE-2564-9E12EA607F3F}"/>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1B02933F-0027-ED5B-19B2-51EE93497ECD}"/>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67907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D788C1-BEF2-5323-36A7-4CEF8701BEEF}"/>
              </a:ext>
            </a:extLst>
          </p:cNvPr>
          <p:cNvSpPr>
            <a:spLocks noGrp="1"/>
          </p:cNvSpPr>
          <p:nvPr>
            <p:ph idx="1"/>
          </p:nvPr>
        </p:nvSpPr>
        <p:spPr/>
        <p:txBody>
          <a:bodyPr/>
          <a:lstStyle/>
          <a:p>
            <a:r>
              <a:rPr lang="en-US" dirty="0"/>
              <a:t>You can’t contribute to both a 401(k) and an IRA in the same year.</a:t>
            </a:r>
          </a:p>
          <a:p>
            <a:endParaRPr lang="en-US" dirty="0"/>
          </a:p>
          <a:p>
            <a:r>
              <a:rPr lang="en-US" sz="3600" b="1" dirty="0"/>
              <a:t>Fiction:</a:t>
            </a:r>
          </a:p>
          <a:p>
            <a:r>
              <a:rPr lang="en-US" dirty="0"/>
              <a:t>You can contribute to both a 401(k) (or 403(b)) and an IRA in the same year, as long as you stay within the annual contribution limits set by the IRS.</a:t>
            </a:r>
          </a:p>
        </p:txBody>
      </p:sp>
      <p:sp>
        <p:nvSpPr>
          <p:cNvPr id="3" name="Picture Placeholder 2">
            <a:extLst>
              <a:ext uri="{FF2B5EF4-FFF2-40B4-BE49-F238E27FC236}">
                <a16:creationId xmlns:a16="http://schemas.microsoft.com/office/drawing/2014/main" id="{09CCD7FF-FEC9-55A1-4D23-660C57E9FB81}"/>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5E61EDE8-0E91-5F52-3FC0-2A24ED7A1CB0}"/>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222866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FC2C9B-C98A-562F-857F-E1EBF0C7BCE8}"/>
              </a:ext>
            </a:extLst>
          </p:cNvPr>
          <p:cNvSpPr>
            <a:spLocks noGrp="1"/>
          </p:cNvSpPr>
          <p:nvPr>
            <p:ph idx="1"/>
          </p:nvPr>
        </p:nvSpPr>
        <p:spPr/>
        <p:txBody>
          <a:bodyPr/>
          <a:lstStyle/>
          <a:p>
            <a:r>
              <a:rPr lang="en-US" dirty="0"/>
              <a:t>Once you reach age 50, you can make catch-up contributions to your 401(k) or 403(b).</a:t>
            </a:r>
          </a:p>
          <a:p>
            <a:endParaRPr lang="en-US" dirty="0"/>
          </a:p>
          <a:p>
            <a:r>
              <a:rPr lang="en-US" sz="4000" b="1" dirty="0"/>
              <a:t>Fact:</a:t>
            </a:r>
          </a:p>
          <a:p>
            <a:r>
              <a:rPr lang="en-US" dirty="0"/>
              <a:t>The IRS allows individuals aged 50 and older to make additional "catch-up" contributions to their retirement accounts, helping them boost their retirement savings.</a:t>
            </a:r>
          </a:p>
        </p:txBody>
      </p:sp>
      <p:sp>
        <p:nvSpPr>
          <p:cNvPr id="3" name="Picture Placeholder 2">
            <a:extLst>
              <a:ext uri="{FF2B5EF4-FFF2-40B4-BE49-F238E27FC236}">
                <a16:creationId xmlns:a16="http://schemas.microsoft.com/office/drawing/2014/main" id="{A8CACF4E-A1FB-695D-C02A-C88F2826A030}"/>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37AEC084-2D24-F8A5-0016-5727C80A4965}"/>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165324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73B8AE-39E1-FB4B-2605-03D2A097715C}"/>
              </a:ext>
            </a:extLst>
          </p:cNvPr>
          <p:cNvSpPr>
            <a:spLocks noGrp="1"/>
          </p:cNvSpPr>
          <p:nvPr>
            <p:ph idx="1"/>
          </p:nvPr>
        </p:nvSpPr>
        <p:spPr/>
        <p:txBody>
          <a:bodyPr/>
          <a:lstStyle/>
          <a:p>
            <a:r>
              <a:rPr lang="en-US" dirty="0"/>
              <a:t>You can’t contribute to a 401(k) or 403(b) after you turn 70½.</a:t>
            </a:r>
          </a:p>
          <a:p>
            <a:endParaRPr lang="en-US" dirty="0"/>
          </a:p>
          <a:p>
            <a:r>
              <a:rPr lang="en-US" sz="3600" b="1" dirty="0"/>
              <a:t>Fiction:</a:t>
            </a:r>
          </a:p>
          <a:p>
            <a:r>
              <a:rPr lang="en-US" dirty="0"/>
              <a:t>As of 2020, thanks to the SECURE Act, there is no age limit for contributing to a traditional IRA, 401(k), or 403(b), as long as you are still working and earning income.</a:t>
            </a:r>
          </a:p>
          <a:p>
            <a:endParaRPr lang="en-US" dirty="0"/>
          </a:p>
        </p:txBody>
      </p:sp>
      <p:sp>
        <p:nvSpPr>
          <p:cNvPr id="3" name="Picture Placeholder 2">
            <a:extLst>
              <a:ext uri="{FF2B5EF4-FFF2-40B4-BE49-F238E27FC236}">
                <a16:creationId xmlns:a16="http://schemas.microsoft.com/office/drawing/2014/main" id="{30CDF3DA-81FF-4803-5DA6-781C14F1088E}"/>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69CAB415-B4AB-9657-B982-F6B78E6B7F43}"/>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89490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B9E48-0313-4F52-4643-082E7728D902}"/>
              </a:ext>
            </a:extLst>
          </p:cNvPr>
          <p:cNvSpPr>
            <a:spLocks noGrp="1"/>
          </p:cNvSpPr>
          <p:nvPr>
            <p:ph idx="1"/>
          </p:nvPr>
        </p:nvSpPr>
        <p:spPr/>
        <p:txBody>
          <a:bodyPr>
            <a:normAutofit lnSpcReduction="10000"/>
          </a:bodyPr>
          <a:lstStyle/>
          <a:p>
            <a:r>
              <a:rPr lang="en-US" dirty="0"/>
              <a:t>You should adjust your investment strategy to be more conservative as you get closer to retirement.</a:t>
            </a:r>
          </a:p>
          <a:p>
            <a:endParaRPr lang="en-US" dirty="0"/>
          </a:p>
          <a:p>
            <a:r>
              <a:rPr lang="en-US" sz="3600" b="1" dirty="0"/>
              <a:t>Fact: </a:t>
            </a:r>
          </a:p>
          <a:p>
            <a:r>
              <a:rPr lang="en-US" dirty="0"/>
              <a:t>Generally, it’s wise to shift to a more conservative investment strategy as you near retirement to protect your savings from market volatility, though this depends on your individual risk tolerance and retirement goals.</a:t>
            </a:r>
          </a:p>
        </p:txBody>
      </p:sp>
      <p:sp>
        <p:nvSpPr>
          <p:cNvPr id="3" name="Picture Placeholder 2">
            <a:extLst>
              <a:ext uri="{FF2B5EF4-FFF2-40B4-BE49-F238E27FC236}">
                <a16:creationId xmlns:a16="http://schemas.microsoft.com/office/drawing/2014/main" id="{40AB380D-6FDC-D6E4-5385-CE3FFEB99A40}"/>
              </a:ext>
            </a:extLst>
          </p:cNvPr>
          <p:cNvSpPr>
            <a:spLocks noGrp="1"/>
          </p:cNvSpPr>
          <p:nvPr>
            <p:ph type="pic" sz="quarter" idx="13"/>
          </p:nvPr>
        </p:nvSpPr>
        <p:spPr/>
        <p:txBody>
          <a:bodyPr/>
          <a:lstStyle/>
          <a:p>
            <a:endParaRPr lang="en-US"/>
          </a:p>
        </p:txBody>
      </p:sp>
      <p:sp>
        <p:nvSpPr>
          <p:cNvPr id="4" name="Title 3">
            <a:extLst>
              <a:ext uri="{FF2B5EF4-FFF2-40B4-BE49-F238E27FC236}">
                <a16:creationId xmlns:a16="http://schemas.microsoft.com/office/drawing/2014/main" id="{9646B4C5-DB0C-AC7F-A790-E04D9489936B}"/>
              </a:ext>
            </a:extLst>
          </p:cNvPr>
          <p:cNvSpPr>
            <a:spLocks noGrp="1"/>
          </p:cNvSpPr>
          <p:nvPr>
            <p:ph type="title"/>
          </p:nvPr>
        </p:nvSpPr>
        <p:spPr/>
        <p:txBody>
          <a:bodyPr/>
          <a:lstStyle/>
          <a:p>
            <a:r>
              <a:rPr lang="en-US" dirty="0"/>
              <a:t>Retirement Plan Fact or Fiction</a:t>
            </a:r>
          </a:p>
        </p:txBody>
      </p:sp>
    </p:spTree>
    <p:extLst>
      <p:ext uri="{BB962C8B-B14F-4D97-AF65-F5344CB8AC3E}">
        <p14:creationId xmlns:p14="http://schemas.microsoft.com/office/powerpoint/2010/main" val="157016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627</Words>
  <Application>Microsoft Macintosh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Retirement Plan Fact or Fiction</vt:lpstr>
      <vt:lpstr>Retirement Plan Fact or Fiction</vt:lpstr>
      <vt:lpstr>Retirement Plan Fact or Fiction</vt:lpstr>
      <vt:lpstr>Retirement Plan Fact or Fiction</vt:lpstr>
      <vt:lpstr>Retirement Plan Fact or Fiction</vt:lpstr>
      <vt:lpstr>Retirement Plan Fact or Fiction</vt:lpstr>
      <vt:lpstr>Retirement Plan Fact or Fiction</vt:lpstr>
      <vt:lpstr>Retirement Plan Fact or Fiction</vt:lpstr>
      <vt:lpstr>Retirement Plan Fact or Fiction</vt:lpstr>
      <vt:lpstr>Retirement Plan Fact or Fiction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Alaeddin</dc:creator>
  <cp:lastModifiedBy>Mahmoud Alaeddin</cp:lastModifiedBy>
  <cp:revision>1</cp:revision>
  <dcterms:created xsi:type="dcterms:W3CDTF">2024-08-21T18:15:51Z</dcterms:created>
  <dcterms:modified xsi:type="dcterms:W3CDTF">2024-08-21T19:20:17Z</dcterms:modified>
</cp:coreProperties>
</file>