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2" r:id="rId2"/>
    <p:sldId id="273" r:id="rId3"/>
    <p:sldId id="275" r:id="rId4"/>
    <p:sldId id="277" r:id="rId5"/>
    <p:sldId id="278" r:id="rId6"/>
    <p:sldId id="279"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94694"/>
  </p:normalViewPr>
  <p:slideViewPr>
    <p:cSldViewPr snapToGrid="0">
      <p:cViewPr varScale="1">
        <p:scale>
          <a:sx n="121" d="100"/>
          <a:sy n="121" d="100"/>
        </p:scale>
        <p:origin x="552"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F4F78-C563-F243-B431-A10CA7DD7EBF}" type="datetimeFigureOut">
              <a:rPr lang="en-US" smtClean="0"/>
              <a:t>3/17/26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1943B-DF99-1445-98DD-557E6F0184E8}" type="slidenum">
              <a:rPr lang="en-US" smtClean="0"/>
              <a:t>‹#›</a:t>
            </a:fld>
            <a:endParaRPr lang="en-US"/>
          </a:p>
        </p:txBody>
      </p:sp>
    </p:spTree>
    <p:extLst>
      <p:ext uri="{BB962C8B-B14F-4D97-AF65-F5344CB8AC3E}">
        <p14:creationId xmlns:p14="http://schemas.microsoft.com/office/powerpoint/2010/main" val="11519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7AE8DC-4BF8-7492-3FC7-2B4BFFDA0983}"/>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Title 1">
            <a:extLst>
              <a:ext uri="{FF2B5EF4-FFF2-40B4-BE49-F238E27FC236}">
                <a16:creationId xmlns:a16="http://schemas.microsoft.com/office/drawing/2014/main" id="{4F5AB849-7ADA-0068-3B63-E1AD0D44583D}"/>
              </a:ext>
            </a:extLst>
          </p:cNvPr>
          <p:cNvSpPr txBox="1">
            <a:spLocks/>
          </p:cNvSpPr>
          <p:nvPr userDrawn="1"/>
        </p:nvSpPr>
        <p:spPr>
          <a:xfrm>
            <a:off x="1524000" y="2113005"/>
            <a:ext cx="9144000" cy="139695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0000" b="1"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257635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7DB-2818-8EBC-5771-96942C7BE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1649D-0862-503C-3B77-B9DF3A4AA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6D0CB-C7C7-0BED-8787-CC2E12D43DE8}"/>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5" name="Footer Placeholder 4">
            <a:extLst>
              <a:ext uri="{FF2B5EF4-FFF2-40B4-BE49-F238E27FC236}">
                <a16:creationId xmlns:a16="http://schemas.microsoft.com/office/drawing/2014/main" id="{289F7EA5-53B0-7021-3CF7-3A64823F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3DB07-29A4-0DD5-B4C1-856386CDD583}"/>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300421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91A2D-861E-A3FD-3FDB-57B4094F07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29932E-B1EE-C3A7-ECEC-10EDBF6F8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47598-4355-E491-772F-6259468089A6}"/>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5" name="Footer Placeholder 4">
            <a:extLst>
              <a:ext uri="{FF2B5EF4-FFF2-40B4-BE49-F238E27FC236}">
                <a16:creationId xmlns:a16="http://schemas.microsoft.com/office/drawing/2014/main" id="{0FEA5AE1-3BDC-66B3-960B-7BEE1A080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5A125-8D85-B6F5-8B06-E717E4372581}"/>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244637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7BC6-733D-EA76-5522-0BD39D350C28}"/>
              </a:ext>
            </a:extLst>
          </p:cNvPr>
          <p:cNvSpPr>
            <a:spLocks noGrp="1"/>
          </p:cNvSpPr>
          <p:nvPr>
            <p:ph type="title"/>
          </p:nvPr>
        </p:nvSpPr>
        <p:spPr>
          <a:xfrm>
            <a:off x="495300" y="1485900"/>
            <a:ext cx="11274669" cy="3777762"/>
          </a:xfrm>
        </p:spPr>
        <p:txBody>
          <a:bodyPr>
            <a:normAutofit/>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6046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01A9-A4C8-AD98-066F-EC3D2CBF0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1E91F5-7CD4-80EF-EDAD-A3908F07AE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2EB85-6D05-A28B-92B2-52CE7CA5EC86}"/>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5" name="Footer Placeholder 4">
            <a:extLst>
              <a:ext uri="{FF2B5EF4-FFF2-40B4-BE49-F238E27FC236}">
                <a16:creationId xmlns:a16="http://schemas.microsoft.com/office/drawing/2014/main" id="{6697BD0A-EA13-8A42-95AC-AF183DDA4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0AD39-1D68-BBB2-BE83-8F9D43C9529B}"/>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169775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F970-917C-4A26-E315-F976E84A3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12EC8-7640-A1D0-F9D4-CFFFEC9B1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3CD4D9-B950-1EE7-2CD1-93EEA9BBC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55D1BF-F9B1-B0D2-4B9A-8DD5ACC59C83}"/>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6" name="Footer Placeholder 5">
            <a:extLst>
              <a:ext uri="{FF2B5EF4-FFF2-40B4-BE49-F238E27FC236}">
                <a16:creationId xmlns:a16="http://schemas.microsoft.com/office/drawing/2014/main" id="{8447C20F-EFEA-2D38-7EBF-870876B6E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192CA-EAD0-D427-5343-615FA018F59F}"/>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283675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2566-73F4-70EB-4982-96A4ACACEE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55E96C-8AE1-5300-A543-630DE9F03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C26CF-F383-BA27-DB40-2C2ECA724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48F14C-C411-72FE-F15E-E49EA1FD8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E2C02-D278-9813-A678-B4F49D1F9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76C80-BBE4-E273-C0F9-212F058B0B7E}"/>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8" name="Footer Placeholder 7">
            <a:extLst>
              <a:ext uri="{FF2B5EF4-FFF2-40B4-BE49-F238E27FC236}">
                <a16:creationId xmlns:a16="http://schemas.microsoft.com/office/drawing/2014/main" id="{1930BB2B-00FB-DA21-905F-869B70B11A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21FFA-0801-A5DC-824A-5F4F2AFF57D9}"/>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179500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F8A1-E74A-03E6-C2BB-41034349F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AB4256-6CB1-1846-2750-9C32DD6202ED}"/>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4" name="Footer Placeholder 3">
            <a:extLst>
              <a:ext uri="{FF2B5EF4-FFF2-40B4-BE49-F238E27FC236}">
                <a16:creationId xmlns:a16="http://schemas.microsoft.com/office/drawing/2014/main" id="{3AC77588-8B6B-1627-641F-438542D65F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9337E-2063-DBDE-58F7-271D94CD20B8}"/>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41310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BC3F8-2491-CBF2-6EA6-BE38D36BACDA}"/>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3" name="Footer Placeholder 2">
            <a:extLst>
              <a:ext uri="{FF2B5EF4-FFF2-40B4-BE49-F238E27FC236}">
                <a16:creationId xmlns:a16="http://schemas.microsoft.com/office/drawing/2014/main" id="{92DFAE51-90E9-F5D2-9BF0-34DBE67275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0173E-5842-457C-E869-E82F23413AD0}"/>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157899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5B06-61F3-3FC2-8230-D81D41628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CA62F1-47C9-37D0-D67D-018181D4B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87DDDF-89A3-C758-E02B-75D143D34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C23783-5F0A-0C0D-C44B-064EC25DFB62}"/>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6" name="Footer Placeholder 5">
            <a:extLst>
              <a:ext uri="{FF2B5EF4-FFF2-40B4-BE49-F238E27FC236}">
                <a16:creationId xmlns:a16="http://schemas.microsoft.com/office/drawing/2014/main" id="{34F032F0-DB46-9642-3452-76E1F81F0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AAD5D-6377-E0FA-91D9-6A7D426DDF7F}"/>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152118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739E-1B2D-91D8-AD9C-6850E6B73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97AD2-859D-A2D9-6386-11472BB5C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77169E-5383-3B50-D113-02C31AABA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51E76-0E91-62D1-DBAD-5736CCCF166B}"/>
              </a:ext>
            </a:extLst>
          </p:cNvPr>
          <p:cNvSpPr>
            <a:spLocks noGrp="1"/>
          </p:cNvSpPr>
          <p:nvPr>
            <p:ph type="dt" sz="half" idx="10"/>
          </p:nvPr>
        </p:nvSpPr>
        <p:spPr/>
        <p:txBody>
          <a:bodyPr/>
          <a:lstStyle/>
          <a:p>
            <a:fld id="{BBF674C8-D80C-A54E-B7FD-90EB85B00084}" type="datetimeFigureOut">
              <a:rPr lang="en-US" smtClean="0"/>
              <a:t>3/17/26</a:t>
            </a:fld>
            <a:endParaRPr lang="en-US"/>
          </a:p>
        </p:txBody>
      </p:sp>
      <p:sp>
        <p:nvSpPr>
          <p:cNvPr id="6" name="Footer Placeholder 5">
            <a:extLst>
              <a:ext uri="{FF2B5EF4-FFF2-40B4-BE49-F238E27FC236}">
                <a16:creationId xmlns:a16="http://schemas.microsoft.com/office/drawing/2014/main" id="{D699AB4B-B042-5479-8FEF-6310A1B04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8FE75-C104-7A11-B255-E8B28ECA7157}"/>
              </a:ext>
            </a:extLst>
          </p:cNvPr>
          <p:cNvSpPr>
            <a:spLocks noGrp="1"/>
          </p:cNvSpPr>
          <p:nvPr>
            <p:ph type="sldNum" sz="quarter" idx="12"/>
          </p:nvPr>
        </p:nvSpPr>
        <p:spPr/>
        <p:txBody>
          <a:bodyPr/>
          <a:lstStyle/>
          <a:p>
            <a:fld id="{90FB3F92-ED68-2C48-9C08-F05268049F99}" type="slidenum">
              <a:rPr lang="en-US" smtClean="0"/>
              <a:t>‹#›</a:t>
            </a:fld>
            <a:endParaRPr lang="en-US"/>
          </a:p>
        </p:txBody>
      </p:sp>
    </p:spTree>
    <p:extLst>
      <p:ext uri="{BB962C8B-B14F-4D97-AF65-F5344CB8AC3E}">
        <p14:creationId xmlns:p14="http://schemas.microsoft.com/office/powerpoint/2010/main" val="254026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1C982-D421-3616-C410-5A8E72EBD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15E726-48BA-0467-0560-E7CAF963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2CAC1-97DB-B79B-6B65-27E11EA1C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F674C8-D80C-A54E-B7FD-90EB85B00084}" type="datetimeFigureOut">
              <a:rPr lang="en-US" smtClean="0"/>
              <a:t>3/17/26</a:t>
            </a:fld>
            <a:endParaRPr lang="en-US"/>
          </a:p>
        </p:txBody>
      </p:sp>
      <p:sp>
        <p:nvSpPr>
          <p:cNvPr id="5" name="Footer Placeholder 4">
            <a:extLst>
              <a:ext uri="{FF2B5EF4-FFF2-40B4-BE49-F238E27FC236}">
                <a16:creationId xmlns:a16="http://schemas.microsoft.com/office/drawing/2014/main" id="{924082F5-F88D-A5F3-B71F-DC4C53F5A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103F26-1641-1E19-D548-1D28C356E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FB3F92-ED68-2C48-9C08-F05268049F99}" type="slidenum">
              <a:rPr lang="en-US" smtClean="0"/>
              <a:t>‹#›</a:t>
            </a:fld>
            <a:endParaRPr lang="en-US"/>
          </a:p>
        </p:txBody>
      </p:sp>
    </p:spTree>
    <p:extLst>
      <p:ext uri="{BB962C8B-B14F-4D97-AF65-F5344CB8AC3E}">
        <p14:creationId xmlns:p14="http://schemas.microsoft.com/office/powerpoint/2010/main" val="210566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A91267-7E9B-5F58-E414-1B6B023ECDED}"/>
              </a:ext>
            </a:extLst>
          </p:cNvPr>
          <p:cNvSpPr txBox="1">
            <a:spLocks/>
          </p:cNvSpPr>
          <p:nvPr/>
        </p:nvSpPr>
        <p:spPr>
          <a:xfrm>
            <a:off x="1524000" y="2852230"/>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15000"/>
              </a:lnSpc>
              <a:spcBef>
                <a:spcPts val="0"/>
              </a:spcBef>
              <a:spcAft>
                <a:spcPts val="1000"/>
              </a:spcAft>
            </a:pPr>
            <a:r>
              <a:rPr lang="en-US" sz="4800" b="1" dirty="0">
                <a:effectLst/>
                <a:latin typeface="Aptos" panose="020B0004020202020204" pitchFamily="34" charset="0"/>
                <a:ea typeface="Times New Roman" panose="02020603050405020304" pitchFamily="18" charset="0"/>
                <a:cs typeface="Times New Roman" panose="02020603050405020304" pitchFamily="18" charset="0"/>
              </a:rPr>
              <a:t>Three Ways to Manage Your Retirement Account</a:t>
            </a:r>
            <a:endParaRPr lang="en-US" sz="48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82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965D-6AD1-DDAF-4EC1-C8A47FC8FC50}"/>
              </a:ext>
            </a:extLst>
          </p:cNvPr>
          <p:cNvSpPr>
            <a:spLocks noGrp="1"/>
          </p:cNvSpPr>
          <p:nvPr>
            <p:ph type="title"/>
          </p:nvPr>
        </p:nvSpPr>
        <p:spPr>
          <a:xfrm>
            <a:off x="458665" y="2358259"/>
            <a:ext cx="11274669" cy="3777762"/>
          </a:xfrm>
        </p:spPr>
        <p:txBody>
          <a:bodyPr>
            <a:noAutofit/>
          </a:bodyPr>
          <a:lstStyle/>
          <a:p>
            <a:pPr>
              <a:lnSpc>
                <a:spcPct val="115000"/>
              </a:lnSpc>
              <a:spcBef>
                <a:spcPts val="0"/>
              </a:spcBef>
            </a:pPr>
            <a:r>
              <a:rPr lang="en-US" sz="3200" dirty="0">
                <a:effectLst/>
                <a:latin typeface="+mn-lt"/>
              </a:rPr>
              <a:t>Choosing how to invest in your retirement plan comes down to how comfortable you are with making your own investment choices. </a:t>
            </a:r>
            <a:r>
              <a:rPr lang="en-US" sz="3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t>Everyone’s comfort level is different—so you can pick the approach that fits you best. </a:t>
            </a:r>
            <a:br>
              <a:rPr lang="en-US" sz="3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br>
            <a:br>
              <a:rPr lang="en-US" sz="3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br>
            <a:r>
              <a:rPr lang="en-US" sz="3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t>Select the path that matches your comfort level — and focus on what matters most: </a:t>
            </a:r>
            <a:r>
              <a:rPr lang="en-US" sz="3200"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saving what you can, when you can. </a:t>
            </a:r>
            <a:br>
              <a:rPr lang="en-US" sz="2000"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br>
            <a:br>
              <a:rPr lang="en-US" sz="20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br>
            <a:endParaRPr lang="en-US" sz="2000" dirty="0">
              <a:solidFill>
                <a:schemeClr val="bg1">
                  <a:lumMod val="95000"/>
                </a:schemeClr>
              </a:solidFill>
            </a:endParaRPr>
          </a:p>
        </p:txBody>
      </p:sp>
    </p:spTree>
    <p:extLst>
      <p:ext uri="{BB962C8B-B14F-4D97-AF65-F5344CB8AC3E}">
        <p14:creationId xmlns:p14="http://schemas.microsoft.com/office/powerpoint/2010/main" val="409875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B61C-ACC0-23A4-2E46-2B9E97C96820}"/>
              </a:ext>
            </a:extLst>
          </p:cNvPr>
          <p:cNvSpPr>
            <a:spLocks noGrp="1"/>
          </p:cNvSpPr>
          <p:nvPr>
            <p:ph type="title"/>
          </p:nvPr>
        </p:nvSpPr>
        <p:spPr>
          <a:xfrm>
            <a:off x="458665" y="1313793"/>
            <a:ext cx="11274669" cy="1975947"/>
          </a:xfrm>
        </p:spPr>
        <p:txBody>
          <a:bodyPr>
            <a:normAutofit/>
          </a:bodyPr>
          <a:lstStyle/>
          <a:p>
            <a:pPr marL="0" marR="0">
              <a:lnSpc>
                <a:spcPct val="115000"/>
              </a:lnSpc>
              <a:spcBef>
                <a:spcPts val="1800"/>
              </a:spcBef>
              <a:spcAft>
                <a:spcPts val="400"/>
              </a:spcAft>
            </a:pP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Set It and Forget It — Target Date Funds (TDFs)</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Make one investment choice, or stay here if automatically enrolled into it, and it will automatically adjust over time to an age-appropriate mix of investments.</a:t>
            </a: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KEY FEATURES:</a:t>
            </a:r>
            <a:endParaRPr lang="en-US" sz="2000" dirty="0">
              <a:solidFill>
                <a:schemeClr val="bg1">
                  <a:lumMod val="95000"/>
                </a:schemeClr>
              </a:solidFill>
            </a:endParaRPr>
          </a:p>
        </p:txBody>
      </p:sp>
      <p:sp>
        <p:nvSpPr>
          <p:cNvPr id="3" name="Title 1">
            <a:extLst>
              <a:ext uri="{FF2B5EF4-FFF2-40B4-BE49-F238E27FC236}">
                <a16:creationId xmlns:a16="http://schemas.microsoft.com/office/drawing/2014/main" id="{D06E7992-1019-3B2E-FA1C-68CA9716F4E3}"/>
              </a:ext>
            </a:extLst>
          </p:cNvPr>
          <p:cNvSpPr txBox="1">
            <a:spLocks/>
          </p:cNvSpPr>
          <p:nvPr/>
        </p:nvSpPr>
        <p:spPr>
          <a:xfrm>
            <a:off x="1199493" y="3289739"/>
            <a:ext cx="11274669" cy="215461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marL="457200" indent="-457200">
              <a:lnSpc>
                <a:spcPct val="150000"/>
              </a:lnSpc>
              <a:buFont typeface="Arial" panose="020B0604020202020204" pitchFamily="34" charset="0"/>
              <a:buChar char="•"/>
            </a:pPr>
            <a:r>
              <a:rPr lang="en-US" sz="2400" dirty="0">
                <a:latin typeface="Aptos" panose="020B0004020202020204" pitchFamily="34" charset="0"/>
                <a:ea typeface="Times New Roman" panose="02020603050405020304" pitchFamily="18" charset="0"/>
                <a:cs typeface="Times New Roman" panose="02020603050405020304" pitchFamily="18" charset="0"/>
              </a:rPr>
              <a:t>A TDF is built for your expected retirement age of 65 (can </a:t>
            </a:r>
            <a:r>
              <a:rPr lang="en-US" sz="2400">
                <a:latin typeface="Aptos" panose="020B0004020202020204" pitchFamily="34" charset="0"/>
                <a:ea typeface="Times New Roman" panose="02020603050405020304" pitchFamily="18" charset="0"/>
                <a:cs typeface="Times New Roman" panose="02020603050405020304" pitchFamily="18" charset="0"/>
              </a:rPr>
              <a:t>be adjusted)</a:t>
            </a:r>
            <a:endParaRPr lang="en-US" sz="2400" dirty="0">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2400" dirty="0">
                <a:solidFill>
                  <a:schemeClr val="bg1">
                    <a:lumMod val="95000"/>
                  </a:schemeClr>
                </a:solidFill>
                <a:latin typeface="Aptos" panose="020B0004020202020204" pitchFamily="34" charset="0"/>
                <a:ea typeface="Times New Roman" panose="02020603050405020304" pitchFamily="18" charset="0"/>
                <a:cs typeface="Times New Roman" panose="02020603050405020304" pitchFamily="18" charset="0"/>
              </a:rPr>
              <a:t>Simple, long-term strategy with minimal effort.</a:t>
            </a:r>
          </a:p>
          <a:p>
            <a:pPr marL="457200" indent="-457200">
              <a:lnSpc>
                <a:spcPct val="150000"/>
              </a:lnSpc>
              <a:buFont typeface="Arial" panose="020B0604020202020204" pitchFamily="34" charset="0"/>
              <a:buChar char="•"/>
            </a:pPr>
            <a:r>
              <a:rPr lang="en-US" sz="2400" dirty="0">
                <a:solidFill>
                  <a:schemeClr val="bg1">
                    <a:lumMod val="95000"/>
                  </a:schemeClr>
                </a:solidFill>
                <a:latin typeface="Aptos" panose="020B0004020202020204" pitchFamily="34" charset="0"/>
                <a:ea typeface="Times New Roman" panose="02020603050405020304" pitchFamily="18" charset="0"/>
                <a:cs typeface="Times New Roman" panose="02020603050405020304" pitchFamily="18" charset="0"/>
              </a:rPr>
              <a:t>Automatically adjusted over time and managed by investment professionals.</a:t>
            </a:r>
          </a:p>
        </p:txBody>
      </p:sp>
      <p:sp>
        <p:nvSpPr>
          <p:cNvPr id="5" name="TextBox 4">
            <a:extLst>
              <a:ext uri="{FF2B5EF4-FFF2-40B4-BE49-F238E27FC236}">
                <a16:creationId xmlns:a16="http://schemas.microsoft.com/office/drawing/2014/main" id="{5C9B684C-8105-7A01-2555-6535EA85B850}"/>
              </a:ext>
            </a:extLst>
          </p:cNvPr>
          <p:cNvSpPr txBox="1"/>
          <p:nvPr/>
        </p:nvSpPr>
        <p:spPr>
          <a:xfrm>
            <a:off x="358665" y="5873115"/>
            <a:ext cx="11374669" cy="1046440"/>
          </a:xfrm>
          <a:prstGeom prst="rect">
            <a:avLst/>
          </a:prstGeom>
          <a:noFill/>
        </p:spPr>
        <p:txBody>
          <a:bodyPr wrap="square">
            <a:spAutoFit/>
          </a:bodyPr>
          <a:lstStyle/>
          <a:p>
            <a:pPr algn="ctr"/>
            <a:r>
              <a:rPr lang="en-US" sz="2200" b="1" dirty="0">
                <a:solidFill>
                  <a:srgbClr val="92D050"/>
                </a:solidFill>
                <a:latin typeface="Aptos" panose="020B0004020202020204" pitchFamily="34" charset="0"/>
                <a:ea typeface="Times New Roman" panose="02020603050405020304" pitchFamily="18" charset="0"/>
                <a:cs typeface="Times New Roman" panose="02020603050405020304" pitchFamily="18" charset="0"/>
              </a:rPr>
              <a:t>If you want a straightforward approach with minimal ongoing decisions, staying in your Target Date Fund may be the right choice.</a:t>
            </a:r>
            <a:br>
              <a:rPr lang="en-US" b="1" dirty="0">
                <a:solidFill>
                  <a:schemeClr val="bg1">
                    <a:lumMod val="95000"/>
                  </a:schemeClr>
                </a:solidFill>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547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B61C-ACC0-23A4-2E46-2B9E97C96820}"/>
              </a:ext>
            </a:extLst>
          </p:cNvPr>
          <p:cNvSpPr>
            <a:spLocks noGrp="1"/>
          </p:cNvSpPr>
          <p:nvPr>
            <p:ph type="title"/>
          </p:nvPr>
        </p:nvSpPr>
        <p:spPr>
          <a:xfrm>
            <a:off x="458665" y="1313793"/>
            <a:ext cx="11274669" cy="1555531"/>
          </a:xfrm>
        </p:spPr>
        <p:txBody>
          <a:bodyPr>
            <a:normAutofit/>
          </a:bodyPr>
          <a:lstStyle/>
          <a:p>
            <a:pPr>
              <a:lnSpc>
                <a:spcPct val="115000"/>
              </a:lnSpc>
              <a:spcBef>
                <a:spcPts val="1800"/>
              </a:spcBef>
              <a:spcAft>
                <a:spcPts val="400"/>
              </a:spcAft>
            </a:pP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Do It For Me — Managed Accounts</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A professional service manages your investments based on your personal situation.</a:t>
            </a: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KEY FEATURES:</a:t>
            </a:r>
            <a:endParaRPr lang="en-US" sz="2000" dirty="0">
              <a:solidFill>
                <a:schemeClr val="bg1">
                  <a:lumMod val="95000"/>
                </a:schemeClr>
              </a:solidFill>
            </a:endParaRPr>
          </a:p>
        </p:txBody>
      </p:sp>
      <p:sp>
        <p:nvSpPr>
          <p:cNvPr id="3" name="Title 1">
            <a:extLst>
              <a:ext uri="{FF2B5EF4-FFF2-40B4-BE49-F238E27FC236}">
                <a16:creationId xmlns:a16="http://schemas.microsoft.com/office/drawing/2014/main" id="{D06E7992-1019-3B2E-FA1C-68CA9716F4E3}"/>
              </a:ext>
            </a:extLst>
          </p:cNvPr>
          <p:cNvSpPr txBox="1">
            <a:spLocks/>
          </p:cNvSpPr>
          <p:nvPr/>
        </p:nvSpPr>
        <p:spPr>
          <a:xfrm>
            <a:off x="1199493" y="2869324"/>
            <a:ext cx="9584121" cy="28588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marL="342900" marR="0" lvl="0" indent="-342900">
              <a:lnSpc>
                <a:spcPct val="150000"/>
              </a:lnSpc>
              <a:spcBef>
                <a:spcPts val="0"/>
              </a:spcBef>
              <a:spcAft>
                <a:spcPts val="0"/>
              </a:spcAft>
              <a:buFont typeface="Symbol" pitchFamily="2" charset="2"/>
              <a:buChar char=""/>
              <a:tabLst>
                <a:tab pos="22860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Customized using your age, risk tolerance, income, and goals</a:t>
            </a:r>
          </a:p>
          <a:p>
            <a:pPr marL="342900" marR="0" lvl="0" indent="-342900">
              <a:lnSpc>
                <a:spcPct val="150000"/>
              </a:lnSpc>
              <a:spcBef>
                <a:spcPts val="0"/>
              </a:spcBef>
              <a:spcAft>
                <a:spcPts val="0"/>
              </a:spcAft>
              <a:buFont typeface="Symbol" pitchFamily="2" charset="2"/>
              <a:buChar char=""/>
              <a:tabLst>
                <a:tab pos="22860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Professionals make investment decisions for you and adjustments happen automatically over time </a:t>
            </a:r>
          </a:p>
          <a:p>
            <a:pPr marL="342900" marR="0" lvl="0" indent="-342900">
              <a:lnSpc>
                <a:spcPct val="150000"/>
              </a:lnSpc>
              <a:spcBef>
                <a:spcPts val="0"/>
              </a:spcBef>
              <a:spcAft>
                <a:spcPts val="0"/>
              </a:spcAft>
              <a:buFont typeface="Symbol" pitchFamily="2" charset="2"/>
              <a:buChar char=""/>
              <a:tabLst>
                <a:tab pos="22860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Designed to align your investments with your broader financial picture</a:t>
            </a:r>
          </a:p>
          <a:p>
            <a:pPr marL="342900" marR="0" lvl="0" indent="-342900">
              <a:lnSpc>
                <a:spcPct val="150000"/>
              </a:lnSpc>
              <a:spcBef>
                <a:spcPts val="0"/>
              </a:spcBef>
              <a:spcAft>
                <a:spcPts val="0"/>
              </a:spcAft>
              <a:buFont typeface="Symbol" pitchFamily="2" charset="2"/>
              <a:buChar char=""/>
              <a:tabLst>
                <a:tab pos="228600" algn="l"/>
              </a:tabLs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There is a fee for this service.</a:t>
            </a:r>
            <a:endParaRPr lang="en-US" sz="2400" dirty="0">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C9B684C-8105-7A01-2555-6535EA85B850}"/>
              </a:ext>
            </a:extLst>
          </p:cNvPr>
          <p:cNvSpPr txBox="1"/>
          <p:nvPr/>
        </p:nvSpPr>
        <p:spPr>
          <a:xfrm>
            <a:off x="358665" y="6043448"/>
            <a:ext cx="11374669" cy="430887"/>
          </a:xfrm>
          <a:prstGeom prst="rect">
            <a:avLst/>
          </a:prstGeom>
          <a:noFill/>
        </p:spPr>
        <p:txBody>
          <a:bodyPr wrap="square">
            <a:spAutoFit/>
          </a:bodyPr>
          <a:lstStyle/>
          <a:p>
            <a:pPr algn="ctr"/>
            <a:r>
              <a:rPr lang="en-US" sz="2200" b="1" kern="0"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Best for participants who want personalized guidance and ongoing management.</a:t>
            </a:r>
            <a:r>
              <a:rPr lang="en-US" sz="2200" dirty="0">
                <a:solidFill>
                  <a:srgbClr val="92D050"/>
                </a:solidFill>
                <a:effectLst/>
              </a:rPr>
              <a:t> </a:t>
            </a:r>
            <a:endParaRPr lang="en-US" sz="2200" dirty="0">
              <a:solidFill>
                <a:srgbClr val="92D050"/>
              </a:solidFill>
            </a:endParaRPr>
          </a:p>
        </p:txBody>
      </p:sp>
    </p:spTree>
    <p:extLst>
      <p:ext uri="{BB962C8B-B14F-4D97-AF65-F5344CB8AC3E}">
        <p14:creationId xmlns:p14="http://schemas.microsoft.com/office/powerpoint/2010/main" val="1806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B61C-ACC0-23A4-2E46-2B9E97C96820}"/>
              </a:ext>
            </a:extLst>
          </p:cNvPr>
          <p:cNvSpPr>
            <a:spLocks noGrp="1"/>
          </p:cNvSpPr>
          <p:nvPr>
            <p:ph type="title"/>
          </p:nvPr>
        </p:nvSpPr>
        <p:spPr>
          <a:xfrm>
            <a:off x="458665" y="1313793"/>
            <a:ext cx="11274669" cy="1975947"/>
          </a:xfrm>
        </p:spPr>
        <p:txBody>
          <a:bodyPr>
            <a:normAutofit/>
          </a:bodyPr>
          <a:lstStyle/>
          <a:p>
            <a:pPr>
              <a:lnSpc>
                <a:spcPct val="115000"/>
              </a:lnSpc>
              <a:spcBef>
                <a:spcPts val="1800"/>
              </a:spcBef>
              <a:spcAft>
                <a:spcPts val="400"/>
              </a:spcAft>
            </a:pPr>
            <a:r>
              <a:rPr lang="en-US" sz="2700" b="1" dirty="0">
                <a:effectLst/>
                <a:latin typeface="Aptos" panose="020B0004020202020204" pitchFamily="34" charset="0"/>
                <a:ea typeface="Times New Roman" panose="02020603050405020304" pitchFamily="18" charset="0"/>
                <a:cs typeface="Times New Roman" panose="02020603050405020304" pitchFamily="18" charset="0"/>
              </a:rPr>
              <a:t>Do It Myself</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You choose the funds and make the investment decisions from your plan’s core lineup. </a:t>
            </a: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KEY FEATURES:</a:t>
            </a:r>
            <a:endParaRPr lang="en-US" sz="2000" dirty="0">
              <a:solidFill>
                <a:schemeClr val="bg1">
                  <a:lumMod val="95000"/>
                </a:schemeClr>
              </a:solidFill>
            </a:endParaRPr>
          </a:p>
        </p:txBody>
      </p:sp>
      <p:sp>
        <p:nvSpPr>
          <p:cNvPr id="3" name="Title 1">
            <a:extLst>
              <a:ext uri="{FF2B5EF4-FFF2-40B4-BE49-F238E27FC236}">
                <a16:creationId xmlns:a16="http://schemas.microsoft.com/office/drawing/2014/main" id="{D06E7992-1019-3B2E-FA1C-68CA9716F4E3}"/>
              </a:ext>
            </a:extLst>
          </p:cNvPr>
          <p:cNvSpPr txBox="1">
            <a:spLocks/>
          </p:cNvSpPr>
          <p:nvPr/>
        </p:nvSpPr>
        <p:spPr>
          <a:xfrm>
            <a:off x="1199493" y="3289740"/>
            <a:ext cx="11274669" cy="24383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marL="342900" marR="0" lvl="0" indent="-342900">
              <a:lnSpc>
                <a:spcPct val="115000"/>
              </a:lnSpc>
              <a:spcBef>
                <a:spcPts val="0"/>
              </a:spcBef>
              <a:spcAft>
                <a:spcPts val="1000"/>
              </a:spcAft>
              <a:buFont typeface="Symbol" pitchFamily="2" charset="2"/>
              <a:buChar char=""/>
              <a:tabLst>
                <a:tab pos="228600" algn="l"/>
              </a:tabLst>
            </a:pPr>
            <a:r>
              <a:rPr lang="en-US" sz="2500" dirty="0">
                <a:effectLst/>
                <a:latin typeface="Aptos" panose="020B0004020202020204" pitchFamily="34" charset="0"/>
                <a:ea typeface="Times New Roman" panose="02020603050405020304" pitchFamily="18" charset="0"/>
                <a:cs typeface="Times New Roman" panose="02020603050405020304" pitchFamily="18" charset="0"/>
              </a:rPr>
              <a:t>Select your own mix of stocks, bonds, and other funds</a:t>
            </a:r>
          </a:p>
          <a:p>
            <a:pPr marL="342900" marR="0" lvl="0" indent="-342900">
              <a:lnSpc>
                <a:spcPct val="115000"/>
              </a:lnSpc>
              <a:spcBef>
                <a:spcPts val="0"/>
              </a:spcBef>
              <a:spcAft>
                <a:spcPts val="1000"/>
              </a:spcAft>
              <a:buFont typeface="Symbol" pitchFamily="2" charset="2"/>
              <a:buChar char=""/>
              <a:tabLst>
                <a:tab pos="228600" algn="l"/>
              </a:tabLst>
            </a:pPr>
            <a:r>
              <a:rPr lang="en-US" sz="2500" dirty="0">
                <a:effectLst/>
                <a:latin typeface="Aptos" panose="020B0004020202020204" pitchFamily="34" charset="0"/>
                <a:ea typeface="Times New Roman" panose="02020603050405020304" pitchFamily="18" charset="0"/>
                <a:cs typeface="Times New Roman" panose="02020603050405020304" pitchFamily="18" charset="0"/>
              </a:rPr>
              <a:t>Adjust your investments over time</a:t>
            </a:r>
          </a:p>
          <a:p>
            <a:pPr marL="342900" marR="0" lvl="0" indent="-342900">
              <a:lnSpc>
                <a:spcPct val="115000"/>
              </a:lnSpc>
              <a:spcBef>
                <a:spcPts val="0"/>
              </a:spcBef>
              <a:spcAft>
                <a:spcPts val="1000"/>
              </a:spcAft>
              <a:buFont typeface="Symbol" pitchFamily="2" charset="2"/>
              <a:buChar char=""/>
              <a:tabLst>
                <a:tab pos="228600" algn="l"/>
              </a:tabLst>
            </a:pPr>
            <a:r>
              <a:rPr lang="en-US" sz="2500" dirty="0">
                <a:effectLst/>
                <a:latin typeface="Aptos" panose="020B0004020202020204" pitchFamily="34" charset="0"/>
                <a:ea typeface="Times New Roman" panose="02020603050405020304" pitchFamily="18" charset="0"/>
                <a:cs typeface="Times New Roman" panose="02020603050405020304" pitchFamily="18" charset="0"/>
              </a:rPr>
              <a:t>Monitor performance and rebalance as needed</a:t>
            </a:r>
          </a:p>
          <a:p>
            <a:pPr marL="342900" marR="0" lvl="0" indent="-342900">
              <a:lnSpc>
                <a:spcPct val="115000"/>
              </a:lnSpc>
              <a:spcBef>
                <a:spcPts val="0"/>
              </a:spcBef>
              <a:spcAft>
                <a:spcPts val="1000"/>
              </a:spcAft>
              <a:buFont typeface="Symbol" pitchFamily="2" charset="2"/>
              <a:buChar char=""/>
              <a:tabLst>
                <a:tab pos="228600" algn="l"/>
              </a:tabLst>
            </a:pPr>
            <a:r>
              <a:rPr lang="en-US" sz="2500" dirty="0">
                <a:effectLst/>
                <a:latin typeface="Aptos" panose="020B0004020202020204" pitchFamily="34" charset="0"/>
                <a:ea typeface="Times New Roman" panose="02020603050405020304" pitchFamily="18" charset="0"/>
                <a:cs typeface="Times New Roman" panose="02020603050405020304" pitchFamily="18" charset="0"/>
              </a:rPr>
              <a:t>You have full control — and full responsibility — for your allocation strategy</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C9B684C-8105-7A01-2555-6535EA85B850}"/>
              </a:ext>
            </a:extLst>
          </p:cNvPr>
          <p:cNvSpPr txBox="1"/>
          <p:nvPr/>
        </p:nvSpPr>
        <p:spPr>
          <a:xfrm>
            <a:off x="358665" y="6032938"/>
            <a:ext cx="11374669" cy="430887"/>
          </a:xfrm>
          <a:prstGeom prst="rect">
            <a:avLst/>
          </a:prstGeom>
          <a:noFill/>
        </p:spPr>
        <p:txBody>
          <a:bodyPr wrap="square">
            <a:spAutoFit/>
          </a:bodyPr>
          <a:lstStyle/>
          <a:p>
            <a:pPr algn="ctr"/>
            <a:r>
              <a:rPr lang="en-US" sz="2200" b="1"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Best for people confident managing money and staying actively involved.</a:t>
            </a:r>
            <a:r>
              <a:rPr lang="en-US" sz="2200"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2200" dirty="0">
              <a:solidFill>
                <a:srgbClr val="92D050"/>
              </a:solidFill>
            </a:endParaRPr>
          </a:p>
        </p:txBody>
      </p:sp>
    </p:spTree>
    <p:extLst>
      <p:ext uri="{BB962C8B-B14F-4D97-AF65-F5344CB8AC3E}">
        <p14:creationId xmlns:p14="http://schemas.microsoft.com/office/powerpoint/2010/main" val="404835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B61C-ACC0-23A4-2E46-2B9E97C96820}"/>
              </a:ext>
            </a:extLst>
          </p:cNvPr>
          <p:cNvSpPr>
            <a:spLocks noGrp="1"/>
          </p:cNvSpPr>
          <p:nvPr>
            <p:ph type="title"/>
          </p:nvPr>
        </p:nvSpPr>
        <p:spPr>
          <a:xfrm>
            <a:off x="458665" y="1418896"/>
            <a:ext cx="11274669" cy="1324304"/>
          </a:xfrm>
        </p:spPr>
        <p:txBody>
          <a:bodyPr>
            <a:normAutofit fontScale="90000"/>
          </a:bodyPr>
          <a:lstStyle/>
          <a:p>
            <a:pPr>
              <a:lnSpc>
                <a:spcPct val="115000"/>
              </a:lnSpc>
              <a:spcBef>
                <a:spcPts val="1800"/>
              </a:spcBef>
              <a:spcAft>
                <a:spcPts val="400"/>
              </a:spcAft>
            </a:pPr>
            <a:r>
              <a:rPr lang="en-US" sz="2700" b="1" dirty="0">
                <a:latin typeface="Aptos" panose="020B0004020202020204" pitchFamily="34" charset="0"/>
                <a:ea typeface="Times New Roman" panose="02020603050405020304" pitchFamily="18" charset="0"/>
                <a:cs typeface="Times New Roman" panose="02020603050405020304" pitchFamily="18" charset="0"/>
              </a:rPr>
              <a:t>Our Investment Options Include:</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r>
              <a:rPr lang="en-US" sz="1800" dirty="0">
                <a:effectLst/>
                <a:latin typeface="Aptos" panose="020B0004020202020204" pitchFamily="34" charset="0"/>
                <a:ea typeface="Times New Roman" panose="02020603050405020304" pitchFamily="18" charset="0"/>
                <a:cs typeface="Times New Roman" panose="02020603050405020304" pitchFamily="18" charset="0"/>
              </a:rPr>
              <a:t>Our plan offers a target date fund, a few bond funds, a stable value fund, a few stock funds, and a balanced fund</a:t>
            </a:r>
            <a:r>
              <a:rPr lang="en-US" sz="1800" dirty="0">
                <a:latin typeface="Aptos" panose="020B0004020202020204" pitchFamily="34" charset="0"/>
                <a:ea typeface="Times New Roman" panose="02020603050405020304" pitchFamily="18" charset="0"/>
                <a:cs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dirty="0">
                <a:effectLst/>
                <a:latin typeface="Aptos" panose="020B0004020202020204" pitchFamily="34" charset="0"/>
                <a:ea typeface="Times New Roman" panose="02020603050405020304" pitchFamily="18" charset="0"/>
                <a:cs typeface="Times New Roman" panose="02020603050405020304" pitchFamily="18" charset="0"/>
              </a:rPr>
              <a:t>KEY FEATURES:</a:t>
            </a:r>
            <a:endParaRPr lang="en-US" sz="2000" dirty="0">
              <a:solidFill>
                <a:schemeClr val="bg1">
                  <a:lumMod val="95000"/>
                </a:schemeClr>
              </a:solidFill>
            </a:endParaRPr>
          </a:p>
        </p:txBody>
      </p:sp>
      <p:sp>
        <p:nvSpPr>
          <p:cNvPr id="3" name="Title 1">
            <a:extLst>
              <a:ext uri="{FF2B5EF4-FFF2-40B4-BE49-F238E27FC236}">
                <a16:creationId xmlns:a16="http://schemas.microsoft.com/office/drawing/2014/main" id="{D06E7992-1019-3B2E-FA1C-68CA9716F4E3}"/>
              </a:ext>
            </a:extLst>
          </p:cNvPr>
          <p:cNvSpPr txBox="1">
            <a:spLocks/>
          </p:cNvSpPr>
          <p:nvPr/>
        </p:nvSpPr>
        <p:spPr>
          <a:xfrm>
            <a:off x="1047244" y="2743200"/>
            <a:ext cx="10686089" cy="3174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marL="342900" marR="0" indent="-342900">
              <a:lnSpc>
                <a:spcPct val="114000"/>
              </a:lnSpc>
              <a:buFont typeface="Arial" panose="020B0604020202020204" pitchFamily="34" charset="0"/>
              <a:buChar char="•"/>
            </a:pPr>
            <a:r>
              <a:rPr lang="en-US" sz="2000" b="0" dirty="0">
                <a:effectLst/>
                <a:latin typeface="+mn-lt"/>
                <a:ea typeface="Times New Roman" panose="02020603050405020304" pitchFamily="18" charset="0"/>
                <a:cs typeface="Segoe UI" panose="020B0502040204020203" pitchFamily="34" charset="0"/>
              </a:rPr>
              <a:t>A </a:t>
            </a:r>
            <a:r>
              <a:rPr lang="en-US" sz="2000" dirty="0">
                <a:solidFill>
                  <a:srgbClr val="92D050"/>
                </a:solidFill>
                <a:effectLst/>
                <a:latin typeface="+mn-lt"/>
                <a:ea typeface="Times New Roman" panose="02020603050405020304" pitchFamily="18" charset="0"/>
                <a:cs typeface="Segoe UI" panose="020B0502040204020203" pitchFamily="34" charset="0"/>
              </a:rPr>
              <a:t>bond fund </a:t>
            </a:r>
            <a:r>
              <a:rPr lang="en-US" sz="2000" b="0" dirty="0">
                <a:effectLst/>
                <a:latin typeface="+mn-lt"/>
                <a:ea typeface="Times New Roman" panose="02020603050405020304" pitchFamily="18" charset="0"/>
                <a:cs typeface="Segoe UI" panose="020B0502040204020203" pitchFamily="34" charset="0"/>
              </a:rPr>
              <a:t>is an investment that lends money to governments or companies and earns interest.</a:t>
            </a:r>
            <a:r>
              <a:rPr lang="en-US" sz="2000" b="1" dirty="0">
                <a:latin typeface="+mn-lt"/>
                <a:ea typeface="Times New Roman" panose="02020603050405020304" pitchFamily="18" charset="0"/>
                <a:cs typeface="Segoe UI" panose="020B0502040204020203" pitchFamily="34" charset="0"/>
              </a:rPr>
              <a:t> </a:t>
            </a:r>
            <a:r>
              <a:rPr lang="en-US" sz="2000" dirty="0">
                <a:effectLst/>
                <a:latin typeface="+mn-lt"/>
                <a:ea typeface="Times New Roman" panose="02020603050405020304" pitchFamily="18" charset="0"/>
                <a:cs typeface="Segoe UI" panose="020B0502040204020203" pitchFamily="34" charset="0"/>
              </a:rPr>
              <a:t>It’s generally steadier than a stock fund, but its value can still rise or fall. A </a:t>
            </a:r>
            <a:r>
              <a:rPr lang="en-US" sz="2000" dirty="0">
                <a:solidFill>
                  <a:srgbClr val="92D050"/>
                </a:solidFill>
                <a:effectLst/>
                <a:latin typeface="+mn-lt"/>
                <a:ea typeface="Times New Roman" panose="02020603050405020304" pitchFamily="18" charset="0"/>
                <a:cs typeface="Segoe UI" panose="020B0502040204020203" pitchFamily="34" charset="0"/>
              </a:rPr>
              <a:t>stable value fund</a:t>
            </a:r>
            <a:r>
              <a:rPr lang="en-US" sz="2000" dirty="0">
                <a:effectLst/>
                <a:latin typeface="+mn-lt"/>
                <a:ea typeface="Times New Roman" panose="02020603050405020304" pitchFamily="18" charset="0"/>
                <a:cs typeface="Segoe UI" panose="020B0502040204020203" pitchFamily="34" charset="0"/>
              </a:rPr>
              <a:t> invests in bonds but has an insurance around it to maintain its value (will not fall). </a:t>
            </a:r>
            <a:endParaRPr lang="en-US" sz="2000" dirty="0">
              <a:effectLst/>
              <a:latin typeface="+mn-lt"/>
              <a:ea typeface="Times New Roman" panose="02020603050405020304" pitchFamily="18" charset="0"/>
            </a:endParaRPr>
          </a:p>
          <a:p>
            <a:pPr marL="342900" marR="0" indent="-342900">
              <a:lnSpc>
                <a:spcPct val="114000"/>
              </a:lnSpc>
              <a:buFont typeface="Arial" panose="020B0604020202020204" pitchFamily="34" charset="0"/>
              <a:buChar char="•"/>
            </a:pPr>
            <a:r>
              <a:rPr lang="en-US" sz="2000" dirty="0">
                <a:solidFill>
                  <a:srgbClr val="92D050"/>
                </a:solidFill>
                <a:effectLst/>
                <a:latin typeface="+mn-lt"/>
                <a:ea typeface="Times New Roman" panose="02020603050405020304" pitchFamily="18" charset="0"/>
                <a:cs typeface="Segoe UI" panose="020B0502040204020203" pitchFamily="34" charset="0"/>
              </a:rPr>
              <a:t>Stock funds </a:t>
            </a:r>
            <a:r>
              <a:rPr lang="en-US" sz="2000" b="0" dirty="0">
                <a:effectLst/>
                <a:latin typeface="+mn-lt"/>
                <a:ea typeface="Times New Roman" panose="02020603050405020304" pitchFamily="18" charset="0"/>
                <a:cs typeface="Segoe UI" panose="020B0502040204020203" pitchFamily="34" charset="0"/>
              </a:rPr>
              <a:t>buy shares of many different companies and have the opportunity for more growth than bond funds, but also more risk - their value </a:t>
            </a:r>
            <a:r>
              <a:rPr lang="en-US" sz="2000" dirty="0">
                <a:effectLst/>
                <a:latin typeface="+mn-lt"/>
                <a:ea typeface="Times New Roman" panose="02020603050405020304" pitchFamily="18" charset="0"/>
                <a:cs typeface="Segoe UI" panose="020B0502040204020203" pitchFamily="34" charset="0"/>
              </a:rPr>
              <a:t>will also rise and fall over time</a:t>
            </a:r>
            <a:r>
              <a:rPr lang="en-US" sz="2000" b="1" dirty="0">
                <a:effectLst/>
                <a:latin typeface="+mn-lt"/>
                <a:ea typeface="Times New Roman" panose="02020603050405020304" pitchFamily="18" charset="0"/>
                <a:cs typeface="Segoe UI" panose="020B0502040204020203" pitchFamily="34" charset="0"/>
              </a:rPr>
              <a:t>.</a:t>
            </a:r>
            <a:endParaRPr lang="en-US" sz="2000" dirty="0">
              <a:effectLst/>
              <a:latin typeface="+mn-lt"/>
              <a:ea typeface="Times New Roman" panose="02020603050405020304" pitchFamily="18" charset="0"/>
            </a:endParaRPr>
          </a:p>
          <a:p>
            <a:pPr marL="342900" marR="0" indent="-342900">
              <a:lnSpc>
                <a:spcPct val="114000"/>
              </a:lnSpc>
              <a:buFont typeface="Arial" panose="020B0604020202020204" pitchFamily="34" charset="0"/>
              <a:buChar char="•"/>
            </a:pPr>
            <a:r>
              <a:rPr lang="en-US" sz="2000" dirty="0">
                <a:solidFill>
                  <a:srgbClr val="92D050"/>
                </a:solidFill>
                <a:effectLst/>
                <a:latin typeface="+mn-lt"/>
                <a:ea typeface="Times New Roman" panose="02020603050405020304" pitchFamily="18" charset="0"/>
                <a:cs typeface="Segoe UI" panose="020B0502040204020203" pitchFamily="34" charset="0"/>
              </a:rPr>
              <a:t>Target date funds</a:t>
            </a:r>
            <a:r>
              <a:rPr lang="en-US" sz="2000" dirty="0">
                <a:effectLst/>
                <a:latin typeface="+mn-lt"/>
                <a:ea typeface="Times New Roman" panose="02020603050405020304" pitchFamily="18" charset="0"/>
                <a:cs typeface="Segoe UI" panose="020B0502040204020203" pitchFamily="34" charset="0"/>
              </a:rPr>
              <a:t>, </a:t>
            </a:r>
            <a:r>
              <a:rPr lang="en-US" sz="2000" dirty="0">
                <a:solidFill>
                  <a:srgbClr val="92D050"/>
                </a:solidFill>
                <a:effectLst/>
                <a:latin typeface="+mn-lt"/>
                <a:ea typeface="Times New Roman" panose="02020603050405020304" pitchFamily="18" charset="0"/>
                <a:cs typeface="Segoe UI" panose="020B0502040204020203" pitchFamily="34" charset="0"/>
              </a:rPr>
              <a:t>balanced funds, </a:t>
            </a:r>
            <a:r>
              <a:rPr lang="en-US" sz="2000" dirty="0">
                <a:effectLst/>
                <a:latin typeface="+mn-lt"/>
                <a:ea typeface="Times New Roman" panose="02020603050405020304" pitchFamily="18" charset="0"/>
                <a:cs typeface="Segoe UI" panose="020B0502040204020203" pitchFamily="34" charset="0"/>
              </a:rPr>
              <a:t>and </a:t>
            </a:r>
            <a:r>
              <a:rPr lang="en-US" sz="2000" dirty="0">
                <a:solidFill>
                  <a:srgbClr val="92D050"/>
                </a:solidFill>
                <a:effectLst/>
                <a:latin typeface="+mn-lt"/>
                <a:ea typeface="Times New Roman" panose="02020603050405020304" pitchFamily="18" charset="0"/>
                <a:cs typeface="Segoe UI" panose="020B0502040204020203" pitchFamily="34" charset="0"/>
              </a:rPr>
              <a:t>asset allocation or model portfolios </a:t>
            </a:r>
            <a:r>
              <a:rPr lang="en-US" sz="2000" dirty="0">
                <a:effectLst/>
                <a:latin typeface="+mn-lt"/>
                <a:ea typeface="Times New Roman" panose="02020603050405020304" pitchFamily="18" charset="0"/>
                <a:cs typeface="Segoe UI" panose="020B0502040204020203" pitchFamily="34" charset="0"/>
              </a:rPr>
              <a:t>are funds that have a mix of stocks and bonds either at a set percentage (balanced/target risk funds) or that mix of stocks and bonds adjust over time as you near </a:t>
            </a:r>
            <a:r>
              <a:rPr lang="en-US" sz="2000" dirty="0">
                <a:latin typeface="+mn-lt"/>
                <a:ea typeface="Times New Roman" panose="02020603050405020304" pitchFamily="18" charset="0"/>
                <a:cs typeface="Segoe UI" panose="020B0502040204020203" pitchFamily="34" charset="0"/>
              </a:rPr>
              <a:t>retirement (TDFs) to </a:t>
            </a:r>
            <a:r>
              <a:rPr lang="en-US" sz="2000" dirty="0">
                <a:effectLst/>
                <a:latin typeface="+mn-lt"/>
                <a:ea typeface="Times New Roman" panose="02020603050405020304" pitchFamily="18" charset="0"/>
                <a:cs typeface="Segoe UI" panose="020B0502040204020203" pitchFamily="34" charset="0"/>
              </a:rPr>
              <a:t>be less risky </a:t>
            </a:r>
            <a:r>
              <a:rPr lang="en-US" sz="2000" dirty="0">
                <a:latin typeface="+mn-lt"/>
                <a:ea typeface="Times New Roman" panose="02020603050405020304" pitchFamily="18" charset="0"/>
                <a:cs typeface="Segoe UI" panose="020B0502040204020203" pitchFamily="34" charset="0"/>
              </a:rPr>
              <a:t>(</a:t>
            </a:r>
            <a:r>
              <a:rPr lang="en-US" sz="2000" dirty="0">
                <a:effectLst/>
                <a:latin typeface="+mn-lt"/>
                <a:ea typeface="Times New Roman" panose="02020603050405020304" pitchFamily="18" charset="0"/>
                <a:cs typeface="Segoe UI" panose="020B0502040204020203" pitchFamily="34" charset="0"/>
              </a:rPr>
              <a:t>fewer stocks) and more stable (more bonds). </a:t>
            </a:r>
            <a:endParaRPr lang="en-US" sz="2000" dirty="0">
              <a:effectLst/>
              <a:latin typeface="+mn-lt"/>
              <a:ea typeface="Times New Roman" panose="02020603050405020304" pitchFamily="18" charset="0"/>
            </a:endParaRPr>
          </a:p>
        </p:txBody>
      </p:sp>
      <p:sp>
        <p:nvSpPr>
          <p:cNvPr id="5" name="TextBox 4">
            <a:extLst>
              <a:ext uri="{FF2B5EF4-FFF2-40B4-BE49-F238E27FC236}">
                <a16:creationId xmlns:a16="http://schemas.microsoft.com/office/drawing/2014/main" id="{5C9B684C-8105-7A01-2555-6535EA85B850}"/>
              </a:ext>
            </a:extLst>
          </p:cNvPr>
          <p:cNvSpPr txBox="1"/>
          <p:nvPr/>
        </p:nvSpPr>
        <p:spPr>
          <a:xfrm>
            <a:off x="358665" y="6032938"/>
            <a:ext cx="11374669" cy="430887"/>
          </a:xfrm>
          <a:prstGeom prst="rect">
            <a:avLst/>
          </a:prstGeom>
          <a:noFill/>
        </p:spPr>
        <p:txBody>
          <a:bodyPr wrap="square">
            <a:spAutoFit/>
          </a:bodyPr>
          <a:lstStyle/>
          <a:p>
            <a:pPr algn="ctr"/>
            <a:r>
              <a:rPr lang="en-US" sz="2200" b="1"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Optional slide to include brief overview of plan options or delete.</a:t>
            </a:r>
            <a:r>
              <a:rPr lang="en-US" sz="2200"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2200" dirty="0">
              <a:solidFill>
                <a:srgbClr val="92D050"/>
              </a:solidFill>
            </a:endParaRPr>
          </a:p>
        </p:txBody>
      </p:sp>
    </p:spTree>
    <p:extLst>
      <p:ext uri="{BB962C8B-B14F-4D97-AF65-F5344CB8AC3E}">
        <p14:creationId xmlns:p14="http://schemas.microsoft.com/office/powerpoint/2010/main" val="47623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1376-32D0-C367-492E-611E9180AEAB}"/>
              </a:ext>
            </a:extLst>
          </p:cNvPr>
          <p:cNvSpPr>
            <a:spLocks noGrp="1"/>
          </p:cNvSpPr>
          <p:nvPr>
            <p:ph type="title"/>
          </p:nvPr>
        </p:nvSpPr>
        <p:spPr>
          <a:xfrm>
            <a:off x="458665" y="1439918"/>
            <a:ext cx="11274669" cy="1185648"/>
          </a:xfrm>
        </p:spPr>
        <p:txBody>
          <a:bodyPr>
            <a:normAutofit/>
          </a:bodyPr>
          <a:lstStyle/>
          <a:p>
            <a:r>
              <a:rPr lang="en-US" sz="4800" dirty="0"/>
              <a:t>Summary</a:t>
            </a:r>
          </a:p>
        </p:txBody>
      </p:sp>
      <p:sp>
        <p:nvSpPr>
          <p:cNvPr id="3" name="TextBox 2">
            <a:extLst>
              <a:ext uri="{FF2B5EF4-FFF2-40B4-BE49-F238E27FC236}">
                <a16:creationId xmlns:a16="http://schemas.microsoft.com/office/drawing/2014/main" id="{2C132AA1-7998-2FD2-D4C5-21077AD7B1BE}"/>
              </a:ext>
            </a:extLst>
          </p:cNvPr>
          <p:cNvSpPr txBox="1"/>
          <p:nvPr/>
        </p:nvSpPr>
        <p:spPr>
          <a:xfrm>
            <a:off x="584789" y="2625566"/>
            <a:ext cx="11148545" cy="2582630"/>
          </a:xfrm>
          <a:prstGeom prst="rect">
            <a:avLst/>
          </a:prstGeom>
          <a:noFill/>
        </p:spPr>
        <p:txBody>
          <a:bodyPr wrap="square" rtlCol="0">
            <a:spAutoFit/>
          </a:bodyPr>
          <a:lstStyle/>
          <a:p>
            <a:pPr marL="457200" indent="-457200">
              <a:lnSpc>
                <a:spcPct val="150000"/>
              </a:lnSpc>
              <a:buFont typeface="+mj-lt"/>
              <a:buAutoNum type="arabicPeriod"/>
            </a:pPr>
            <a:r>
              <a:rPr lang="en-US" sz="2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t>Your Target Date Fund is a very strong starting point, and you can stay here for the entirety of your working years (and maybe more) – set it once and forget it. </a:t>
            </a:r>
          </a:p>
          <a:p>
            <a:pPr marL="457200" indent="-457200">
              <a:lnSpc>
                <a:spcPct val="150000"/>
              </a:lnSpc>
              <a:buFont typeface="+mj-lt"/>
              <a:buAutoNum type="arabicPeriod"/>
            </a:pPr>
            <a:r>
              <a:rPr lang="en-US" sz="2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t>If you want more personalization (with a fee), choose managed accounts (Do It For Me). </a:t>
            </a:r>
            <a:endParaRPr lang="en-US" sz="2200" dirty="0">
              <a:solidFill>
                <a:schemeClr val="bg1">
                  <a:lumMod val="9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n-US" sz="2200" dirty="0">
                <a:solidFill>
                  <a:schemeClr val="bg1">
                    <a:lumMod val="95000"/>
                  </a:schemeClr>
                </a:solidFill>
                <a:effectLst/>
                <a:latin typeface="Aptos" panose="020B0004020202020204" pitchFamily="34" charset="0"/>
                <a:ea typeface="Times New Roman" panose="02020603050405020304" pitchFamily="18" charset="0"/>
                <a:cs typeface="Times New Roman" panose="02020603050405020304" pitchFamily="18" charset="0"/>
              </a:rPr>
              <a:t>If you and/or your advisor want more control, choose to “Do It Myself” and pick your own investments from your plan’s lineup. </a:t>
            </a:r>
            <a:endParaRPr lang="en-US" sz="2200" dirty="0"/>
          </a:p>
        </p:txBody>
      </p:sp>
      <p:sp>
        <p:nvSpPr>
          <p:cNvPr id="4" name="TextBox 3">
            <a:extLst>
              <a:ext uri="{FF2B5EF4-FFF2-40B4-BE49-F238E27FC236}">
                <a16:creationId xmlns:a16="http://schemas.microsoft.com/office/drawing/2014/main" id="{D56129A0-1A52-6395-F1B1-3014392BA337}"/>
              </a:ext>
            </a:extLst>
          </p:cNvPr>
          <p:cNvSpPr txBox="1"/>
          <p:nvPr/>
        </p:nvSpPr>
        <p:spPr>
          <a:xfrm>
            <a:off x="584789" y="5727127"/>
            <a:ext cx="11148545" cy="851772"/>
          </a:xfrm>
          <a:prstGeom prst="rect">
            <a:avLst/>
          </a:prstGeom>
          <a:noFill/>
        </p:spPr>
        <p:txBody>
          <a:bodyPr wrap="square" rtlCol="0">
            <a:spAutoFit/>
          </a:bodyPr>
          <a:lstStyle/>
          <a:p>
            <a:pPr marR="0" lvl="0">
              <a:lnSpc>
                <a:spcPct val="115000"/>
              </a:lnSpc>
              <a:spcBef>
                <a:spcPts val="0"/>
              </a:spcBef>
              <a:spcAft>
                <a:spcPts val="0"/>
              </a:spcAft>
            </a:pPr>
            <a:r>
              <a:rPr lang="en-US" sz="2200" kern="0" dirty="0">
                <a:solidFill>
                  <a:srgbClr val="92D050"/>
                </a:solidFill>
                <a:effectLst/>
                <a:latin typeface="Aptos" panose="020B0004020202020204" pitchFamily="34" charset="0"/>
                <a:ea typeface="Times New Roman" panose="02020603050405020304" pitchFamily="18" charset="0"/>
                <a:cs typeface="Times New Roman" panose="02020603050405020304" pitchFamily="18" charset="0"/>
              </a:rPr>
              <a:t>Select the path that matches your comfort level — and focus on what matters most: saving what you can, when you can. </a:t>
            </a:r>
            <a:endParaRPr lang="en-US" sz="2200" dirty="0">
              <a:solidFill>
                <a:srgbClr val="92D050"/>
              </a:solidFill>
            </a:endParaRPr>
          </a:p>
        </p:txBody>
      </p:sp>
    </p:spTree>
    <p:extLst>
      <p:ext uri="{BB962C8B-B14F-4D97-AF65-F5344CB8AC3E}">
        <p14:creationId xmlns:p14="http://schemas.microsoft.com/office/powerpoint/2010/main" val="2755098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10106</TotalTime>
  <Words>647</Words>
  <Application>Microsoft Macintosh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Symbol</vt:lpstr>
      <vt:lpstr>Office Theme</vt:lpstr>
      <vt:lpstr>PowerPoint Presentation</vt:lpstr>
      <vt:lpstr>Choosing how to invest in your retirement plan comes down to how comfortable you are with making your own investment choices. Everyone’s comfort level is different—so you can pick the approach that fits you best.   Select the path that matches your comfort level — and focus on what matters most: saving what you can, when you can.   </vt:lpstr>
      <vt:lpstr>Set It and Forget It — Target Date Funds (TDFs) Make one investment choice, or stay here if automatically enrolled into it, and it will automatically adjust over time to an age-appropriate mix of investments.  KEY FEATURES:</vt:lpstr>
      <vt:lpstr>Do It For Me — Managed Accounts A professional service manages your investments based on your personal situation.  KEY FEATURES:</vt:lpstr>
      <vt:lpstr>Do It Myself  You choose the funds and make the investment decisions from your plan’s core lineup.   KEY FEATURES:</vt:lpstr>
      <vt:lpstr>Our Investment Options Include: Our plan offers a target date fund, a few bond funds, a stable value fund, a few stock funds, and a balanced fund ….  KEY FEATURES: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Lizhu Huang</dc:creator>
  <cp:lastModifiedBy>Hattie Greenan</cp:lastModifiedBy>
  <cp:revision>19</cp:revision>
  <dcterms:created xsi:type="dcterms:W3CDTF">2025-03-10T20:02:27Z</dcterms:created>
  <dcterms:modified xsi:type="dcterms:W3CDTF">2026-03-17T17:57:13Z</dcterms:modified>
</cp:coreProperties>
</file>