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9" r:id="rId4"/>
    <p:sldId id="268" r:id="rId5"/>
    <p:sldId id="271" r:id="rId6"/>
    <p:sldId id="270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BE4DDB-5EE7-8E18-B2C4-FBE0FF7E3F73}" name="Obenland, Cynthia" initials="CO" userId="S::Cynthia.Obenland@PrecisionMedicineGrp.com::27b8a2d9-f72e-4051-b24f-ce60e77566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94694"/>
  </p:normalViewPr>
  <p:slideViewPr>
    <p:cSldViewPr snapToGrid="0">
      <p:cViewPr varScale="1">
        <p:scale>
          <a:sx n="81" d="100"/>
          <a:sy n="81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A5F53-3234-9044-99EA-9EA7F768EE6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A96FA-B993-9F42-AAB7-235E34E5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6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A96FA-B993-9F42-AAB7-235E34E5A2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2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A96FA-B993-9F42-AAB7-235E34E5A2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33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A96FA-B993-9F42-AAB7-235E34E5A2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7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58DE-85F1-9E5C-2E1F-81F7545EA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198" y="3238840"/>
            <a:ext cx="5965860" cy="2884558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2511A-DD91-2C03-C24C-D11089B68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BE95-38BA-E042-8F09-55A1F4E060F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2A9B9-EE01-8306-17F2-B64502651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6B847-3291-6ECF-E166-951ACA5A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EC35-6112-A44A-AC0D-01B3169D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4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website&#10;&#10;AI-generated content may be incorrect.">
            <a:extLst>
              <a:ext uri="{FF2B5EF4-FFF2-40B4-BE49-F238E27FC236}">
                <a16:creationId xmlns:a16="http://schemas.microsoft.com/office/drawing/2014/main" id="{D60B9E78-E689-58EC-DBCB-75861AFB8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062225-2F50-44ED-E48F-EF9196FC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212" y="379341"/>
            <a:ext cx="7860587" cy="946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29FDA-4E39-7D72-CAE1-E30AA1AC7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2F6AB-972F-7B02-3D48-5FDC5A43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BE95-38BA-E042-8F09-55A1F4E060F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16DAA-6BE9-C30D-5B40-FBB9592A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D7C1D-90AD-9119-7F0A-5A967557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EC35-6112-A44A-AC0D-01B3169D58B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8E8385-F75E-9712-DC46-A2FDB44FFC55}"/>
              </a:ext>
            </a:extLst>
          </p:cNvPr>
          <p:cNvCxnSpPr/>
          <p:nvPr userDrawn="1"/>
        </p:nvCxnSpPr>
        <p:spPr>
          <a:xfrm>
            <a:off x="3256908" y="226031"/>
            <a:ext cx="0" cy="11712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12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website&#10;&#10;AI-generated content may be incorrect.">
            <a:extLst>
              <a:ext uri="{FF2B5EF4-FFF2-40B4-BE49-F238E27FC236}">
                <a16:creationId xmlns:a16="http://schemas.microsoft.com/office/drawing/2014/main" id="{0244F93F-F83B-A0F0-082B-62857FD5E7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A5BF570-C854-7074-7314-5BFE522C2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212" y="379341"/>
            <a:ext cx="7860587" cy="946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A1F437-49D8-EE0E-A8C7-08F4AD6DBDCB}"/>
              </a:ext>
            </a:extLst>
          </p:cNvPr>
          <p:cNvCxnSpPr/>
          <p:nvPr userDrawn="1"/>
        </p:nvCxnSpPr>
        <p:spPr>
          <a:xfrm>
            <a:off x="3256908" y="226031"/>
            <a:ext cx="0" cy="11712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DD800-184C-C222-602C-B1F3DFA86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2FBA0-5C78-F8EA-89C1-22324BC65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0CA74-A61D-7C74-4162-EC070AED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BE95-38BA-E042-8F09-55A1F4E060F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77C9F-A7CD-D7EB-838E-7DBFF670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FD59C-2994-1644-F5D6-A0A70CFBC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EC35-6112-A44A-AC0D-01B3169D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5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website&#10;&#10;AI-generated content may be incorrect.">
            <a:extLst>
              <a:ext uri="{FF2B5EF4-FFF2-40B4-BE49-F238E27FC236}">
                <a16:creationId xmlns:a16="http://schemas.microsoft.com/office/drawing/2014/main" id="{51BE93A9-1DFD-FDA3-B671-5F9C48DA8D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214D773-DA9C-89F1-65D0-E7AABBF66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212" y="379341"/>
            <a:ext cx="7860587" cy="946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D70CEF-A34F-5D33-1519-EE9A398C33B9}"/>
              </a:ext>
            </a:extLst>
          </p:cNvPr>
          <p:cNvCxnSpPr/>
          <p:nvPr userDrawn="1"/>
        </p:nvCxnSpPr>
        <p:spPr>
          <a:xfrm>
            <a:off x="3256908" y="226031"/>
            <a:ext cx="0" cy="11712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0A953-F680-6DAA-9A3E-72381817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8DFE3-362F-51AA-5193-BD4B40B92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CF076-2056-04E8-3C1B-A9A66860D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E39B2-A573-5211-2ACA-1351BC9C7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C53D76-77FA-0321-4099-74A71E95E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BE95-38BA-E042-8F09-55A1F4E060F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40853D-CC02-857A-B433-918A9272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9B001B-8E63-BA1F-7D8B-438A6985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EC35-6112-A44A-AC0D-01B3169D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4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092E1F-2FE9-4E93-160A-9B749C22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621AF-7209-CAF5-AB56-4ECA182E7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401DC-98CA-C1DF-C7A4-A62E063C8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F1BE95-38BA-E042-8F09-55A1F4E060F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6DFCF-0110-D3B3-F23A-D46BE6FD5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768E7-3D5F-EBF4-2670-0CDFECEA6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C0EC35-6112-A44A-AC0D-01B3169D58B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3C55D0-C6F6-DDD7-B38B-AD3C0267CF9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A1FE6B-84F9-0CDD-E7B6-D5DDBE9E6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624" y="2900910"/>
            <a:ext cx="5965860" cy="2884558"/>
          </a:xfrm>
        </p:spPr>
        <p:txBody>
          <a:bodyPr/>
          <a:lstStyle/>
          <a:p>
            <a:r>
              <a:rPr lang="en-US" b="1" dirty="0"/>
              <a:t>Building Your Financial Future With Your HSA</a:t>
            </a:r>
          </a:p>
        </p:txBody>
      </p:sp>
      <p:pic>
        <p:nvPicPr>
          <p:cNvPr id="3" name="Picture 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50635FE5-3CF0-93D8-0D6D-710BA2B14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461" y="6200163"/>
            <a:ext cx="1941619" cy="5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2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C6B6B-E659-EE8A-82AF-3B89F2F30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005" y="400361"/>
            <a:ext cx="7860587" cy="946025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Your Financial Future …</a:t>
            </a:r>
            <a:br>
              <a:rPr lang="en-US" dirty="0"/>
            </a:br>
            <a:r>
              <a:rPr lang="en-US" dirty="0"/>
              <a:t>at Every Stage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2506-7979-50AC-C49C-492207192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1081"/>
            <a:ext cx="10515600" cy="3482099"/>
          </a:xfrm>
        </p:spPr>
        <p:txBody>
          <a:bodyPr>
            <a:normAutofit/>
          </a:bodyPr>
          <a:lstStyle/>
          <a:p>
            <a:pPr marR="5080">
              <a:lnSpc>
                <a:spcPct val="107100"/>
              </a:lnSpc>
              <a:spcBef>
                <a:spcPts val="100"/>
              </a:spcBef>
            </a:pPr>
            <a:r>
              <a:rPr lang="en-US" sz="2800" spc="-10" dirty="0">
                <a:latin typeface="Calibri"/>
                <a:cs typeface="Calibri"/>
              </a:rPr>
              <a:t>Savings in an HSA can be used to pay for healthcare expenses in retirement in addition to paying for current expenses. </a:t>
            </a:r>
            <a:endParaRPr lang="en-US" sz="2800" dirty="0">
              <a:latin typeface="Calibri"/>
              <a:cs typeface="Calibri"/>
            </a:endParaRPr>
          </a:p>
          <a:p>
            <a:pPr marR="699135">
              <a:lnSpc>
                <a:spcPct val="107100"/>
              </a:lnSpc>
              <a:spcBef>
                <a:spcPts val="2014"/>
              </a:spcBef>
            </a:pPr>
            <a:r>
              <a:rPr lang="en-US" sz="2800" spc="-30" dirty="0">
                <a:latin typeface="Calibri"/>
                <a:cs typeface="Calibri"/>
              </a:rPr>
              <a:t>Targeting</a:t>
            </a:r>
            <a:r>
              <a:rPr lang="en-US" sz="2800" spc="-10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messaging</a:t>
            </a:r>
            <a:r>
              <a:rPr lang="en-US" sz="2800" spc="-10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towards</a:t>
            </a:r>
            <a:r>
              <a:rPr lang="en-US" sz="2800" spc="-9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employees</a:t>
            </a:r>
            <a:r>
              <a:rPr lang="en-US" sz="2800" spc="-8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in</a:t>
            </a:r>
            <a:r>
              <a:rPr lang="en-US" sz="2800" spc="-95" dirty="0">
                <a:latin typeface="Calibri"/>
                <a:cs typeface="Calibri"/>
              </a:rPr>
              <a:t> </a:t>
            </a:r>
            <a:r>
              <a:rPr lang="en-US" sz="2800" spc="-25" dirty="0">
                <a:latin typeface="Calibri"/>
                <a:cs typeface="Calibri"/>
              </a:rPr>
              <a:t>the </a:t>
            </a:r>
            <a:r>
              <a:rPr lang="en-US" sz="2800" dirty="0">
                <a:latin typeface="Calibri"/>
                <a:cs typeface="Calibri"/>
              </a:rPr>
              <a:t>various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stages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of life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can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help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increase </a:t>
            </a:r>
            <a:r>
              <a:rPr lang="en-US" sz="2800" dirty="0">
                <a:latin typeface="Calibri"/>
                <a:cs typeface="Calibri"/>
              </a:rPr>
              <a:t>participation</a:t>
            </a:r>
            <a:r>
              <a:rPr lang="en-US" sz="2800" spc="-8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and</a:t>
            </a:r>
            <a:r>
              <a:rPr lang="en-US" sz="2800" spc="-8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engagement.</a:t>
            </a:r>
            <a:endParaRPr lang="en-US" sz="2800" dirty="0">
              <a:latin typeface="Calibri"/>
              <a:cs typeface="Calibri"/>
            </a:endParaRPr>
          </a:p>
          <a:p>
            <a:pPr marR="61594">
              <a:lnSpc>
                <a:spcPct val="107100"/>
              </a:lnSpc>
              <a:spcBef>
                <a:spcPts val="1995"/>
              </a:spcBef>
            </a:pPr>
            <a:r>
              <a:rPr lang="en-US" sz="2800" dirty="0">
                <a:latin typeface="Calibri"/>
                <a:cs typeface="Calibri"/>
              </a:rPr>
              <a:t>The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messaging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that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follows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can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be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used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in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targeted </a:t>
            </a:r>
            <a:r>
              <a:rPr lang="en-US" sz="2800" dirty="0">
                <a:latin typeface="Calibri"/>
                <a:cs typeface="Calibri"/>
              </a:rPr>
              <a:t>email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campaigns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or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in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education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sessions. </a:t>
            </a:r>
            <a:endParaRPr lang="en-US" spc="-10" dirty="0">
              <a:latin typeface="Calibri"/>
              <a:cs typeface="Calibri"/>
            </a:endParaRPr>
          </a:p>
          <a:p>
            <a:pPr marR="61594">
              <a:lnSpc>
                <a:spcPct val="107100"/>
              </a:lnSpc>
              <a:spcBef>
                <a:spcPts val="1995"/>
              </a:spcBef>
            </a:pPr>
            <a:endParaRPr lang="en-US" sz="2800" spc="-10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F57EC-FE5A-A1CC-6973-DECD90A44451}"/>
              </a:ext>
            </a:extLst>
          </p:cNvPr>
          <p:cNvSpPr txBox="1"/>
          <p:nvPr/>
        </p:nvSpPr>
        <p:spPr>
          <a:xfrm>
            <a:off x="838200" y="1713186"/>
            <a:ext cx="697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Overview of Messaging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22C5E-9AAD-FB56-620E-893E1756002E}"/>
              </a:ext>
            </a:extLst>
          </p:cNvPr>
          <p:cNvSpPr txBox="1"/>
          <p:nvPr/>
        </p:nvSpPr>
        <p:spPr>
          <a:xfrm>
            <a:off x="1422837" y="5887855"/>
            <a:ext cx="9346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0" dirty="0">
                <a:latin typeface="Calibri"/>
                <a:cs typeface="Calibri"/>
              </a:rPr>
              <a:t>Note: you can customize this presentation by adding a slide at the end with account access information and you can can add your organization's logo to the footer.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4411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D9AE9-2A06-85C1-3143-6CD266A9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212" y="379341"/>
            <a:ext cx="7994595" cy="946025"/>
          </a:xfrm>
        </p:spPr>
        <p:txBody>
          <a:bodyPr>
            <a:normAutofit fontScale="90000"/>
          </a:bodyPr>
          <a:lstStyle/>
          <a:p>
            <a:r>
              <a:rPr lang="en-US" dirty="0"/>
              <a:t>“Building</a:t>
            </a:r>
            <a:r>
              <a:rPr lang="en-US" spc="-170" dirty="0"/>
              <a:t> </a:t>
            </a:r>
            <a:r>
              <a:rPr lang="en-US" spc="-50" dirty="0"/>
              <a:t>Your</a:t>
            </a:r>
            <a:r>
              <a:rPr lang="en-US" spc="-170" dirty="0"/>
              <a:t> </a:t>
            </a:r>
            <a:r>
              <a:rPr lang="en-US" dirty="0"/>
              <a:t>Foundation” </a:t>
            </a:r>
            <a:br>
              <a:rPr lang="en-US" dirty="0"/>
            </a:br>
            <a:r>
              <a:rPr lang="en-US" dirty="0"/>
              <a:t>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4846E-C2A0-9E44-AAE5-92AEB2F7B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36406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R="111125">
              <a:lnSpc>
                <a:spcPct val="107600"/>
              </a:lnSpc>
              <a:spcBef>
                <a:spcPts val="11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 have recently enrolled in our HSA benefit now</a:t>
            </a:r>
            <a:r>
              <a:rPr lang="en-US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best</a:t>
            </a:r>
            <a:r>
              <a:rPr lang="en-US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en-US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begin contributing,</a:t>
            </a:r>
            <a:r>
              <a:rPr lang="en-US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regardless</a:t>
            </a:r>
            <a:r>
              <a:rPr lang="en-US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25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US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age!</a:t>
            </a:r>
            <a:r>
              <a:rPr lang="en-US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en-US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lang="en-US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n-US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unrealistic</a:t>
            </a:r>
            <a:r>
              <a:rPr lang="en-US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put</a:t>
            </a:r>
            <a:r>
              <a:rPr lang="en-US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US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entire</a:t>
            </a:r>
            <a:r>
              <a:rPr lang="en-US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paycheck</a:t>
            </a:r>
            <a:r>
              <a:rPr lang="en-US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20" dirty="0">
                <a:latin typeface="Calibri" panose="020F0502020204030204" pitchFamily="34" charset="0"/>
                <a:cs typeface="Calibri" panose="020F0502020204030204" pitchFamily="34" charset="0"/>
              </a:rPr>
              <a:t>into your HSA,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en-US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en-US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to.</a:t>
            </a:r>
            <a:r>
              <a:rPr lang="en-US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  <a:r>
              <a:rPr lang="en-US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n-US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contributing</a:t>
            </a:r>
            <a:r>
              <a:rPr lang="en-US" spc="-50" dirty="0">
                <a:latin typeface="Calibri" panose="020F0502020204030204" pitchFamily="34" charset="0"/>
                <a:cs typeface="Calibri" panose="020F0502020204030204" pitchFamily="34" charset="0"/>
              </a:rPr>
              <a:t> what you can.  </a:t>
            </a:r>
          </a:p>
          <a:p>
            <a:pPr marL="584200" marR="111125" lvl="1" indent="-342900">
              <a:lnSpc>
                <a:spcPct val="107600"/>
              </a:lnSpc>
              <a:spcBef>
                <a:spcPts val="110"/>
              </a:spcBef>
            </a:pPr>
            <a:r>
              <a:rPr lang="en-US" spc="-50" dirty="0">
                <a:latin typeface="Calibri" panose="020F0502020204030204" pitchFamily="34" charset="0"/>
                <a:cs typeface="Calibri" panose="020F0502020204030204" pitchFamily="34" charset="0"/>
              </a:rPr>
              <a:t>[NOTE: The following sentences would only apply if the employer also contributes to the HSA.] And don’t forget that we also contribute to your HSA!  To receive our maximum contribution, you should contribute at least $xx or % (DEPENDING On how Employer contribution structured).</a:t>
            </a:r>
            <a:r>
              <a:rPr lang="en-US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en-US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50" dirty="0">
                <a:latin typeface="Calibri" panose="020F0502020204030204" pitchFamily="34" charset="0"/>
                <a:cs typeface="Calibri" panose="020F0502020204030204" pitchFamily="34" charset="0"/>
              </a:rPr>
              <a:t>way,</a:t>
            </a:r>
            <a:r>
              <a:rPr lang="en-US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US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contributions are maximized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US" spc="-55" dirty="0">
                <a:latin typeface="Calibri" panose="020F0502020204030204" pitchFamily="34" charset="0"/>
                <a:cs typeface="Calibri" panose="020F0502020204030204" pitchFamily="34" charset="0"/>
              </a:rPr>
              <a:t> account balance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grows</a:t>
            </a:r>
            <a:r>
              <a:rPr lang="en-US" spc="-55" dirty="0">
                <a:latin typeface="Calibri" panose="020F0502020204030204" pitchFamily="34" charset="0"/>
                <a:cs typeface="Calibri" panose="020F0502020204030204" pitchFamily="34" charset="0"/>
              </a:rPr>
              <a:t> faster.</a:t>
            </a:r>
            <a:endParaRPr lang="en-US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5080">
              <a:lnSpc>
                <a:spcPct val="108000"/>
              </a:lnSpc>
              <a:spcBef>
                <a:spcPts val="1895"/>
              </a:spcBef>
            </a:pPr>
            <a:r>
              <a:rPr lang="en-US" spc="-55" dirty="0">
                <a:latin typeface="Calibri" panose="020F0502020204030204" pitchFamily="34" charset="0"/>
                <a:cs typeface="Calibri" panose="020F0502020204030204" pitchFamily="34" charset="0"/>
              </a:rPr>
              <a:t>Take</a:t>
            </a:r>
            <a:r>
              <a:rPr lang="en-US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en-US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understand</a:t>
            </a:r>
            <a:r>
              <a:rPr lang="en-US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US" spc="-45" dirty="0">
                <a:latin typeface="Calibri" panose="020F0502020204030204" pitchFamily="34" charset="0"/>
                <a:cs typeface="Calibri" panose="020F0502020204030204" pitchFamily="34" charset="0"/>
              </a:rPr>
              <a:t> HSA 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investment</a:t>
            </a:r>
            <a:r>
              <a:rPr lang="en-US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options as this is another way to help grow your account balance.</a:t>
            </a:r>
            <a:endParaRPr lang="en-US" strike="sngStrike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363855">
              <a:lnSpc>
                <a:spcPct val="108000"/>
              </a:lnSpc>
              <a:spcBef>
                <a:spcPts val="1920"/>
              </a:spcBef>
            </a:pPr>
            <a:r>
              <a:rPr lang="en-US" spc="-20" dirty="0">
                <a:latin typeface="Calibri" panose="020F0502020204030204" pitchFamily="34" charset="0"/>
                <a:cs typeface="Calibri" panose="020F0502020204030204" pitchFamily="34" charset="0"/>
              </a:rPr>
              <a:t>Additionally,</a:t>
            </a:r>
            <a:r>
              <a:rPr lang="en-US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consider increasing your HSA contribution</a:t>
            </a:r>
            <a:r>
              <a:rPr lang="en-US" spc="-60" dirty="0">
                <a:latin typeface="Calibri" panose="020F0502020204030204" pitchFamily="34" charset="0"/>
                <a:cs typeface="Calibri" panose="020F0502020204030204" pitchFamily="34" charset="0"/>
              </a:rPr>
              <a:t> as your income grows (e.g., raises, promotions).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99563B-E696-1C91-BE8F-E09F987571DB}"/>
              </a:ext>
            </a:extLst>
          </p:cNvPr>
          <p:cNvSpPr txBox="1"/>
          <p:nvPr/>
        </p:nvSpPr>
        <p:spPr>
          <a:xfrm>
            <a:off x="838200" y="1713186"/>
            <a:ext cx="697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Step 1: Beginning to contribute to an HSA.</a:t>
            </a:r>
          </a:p>
        </p:txBody>
      </p:sp>
    </p:spTree>
    <p:extLst>
      <p:ext uri="{BB962C8B-B14F-4D97-AF65-F5344CB8AC3E}">
        <p14:creationId xmlns:p14="http://schemas.microsoft.com/office/powerpoint/2010/main" val="360813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855F-29F4-1A31-48C8-E70C4078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“Life</a:t>
            </a:r>
            <a:r>
              <a:rPr lang="en-US" spc="-90" dirty="0"/>
              <a:t> </a:t>
            </a:r>
            <a:r>
              <a:rPr lang="en-US" dirty="0"/>
              <a:t>Happens"</a:t>
            </a:r>
            <a:r>
              <a:rPr lang="en-US" spc="-90" dirty="0"/>
              <a:t> </a:t>
            </a:r>
            <a:r>
              <a:rPr lang="en-US" spc="-10" dirty="0"/>
              <a:t>Stage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D0D6B-B2EA-B64E-83CF-645AFD20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3997"/>
            <a:ext cx="10515600" cy="4351338"/>
          </a:xfrm>
        </p:spPr>
        <p:txBody>
          <a:bodyPr>
            <a:normAutofit fontScale="92500"/>
          </a:bodyPr>
          <a:lstStyle/>
          <a:p>
            <a:pPr marR="5080">
              <a:lnSpc>
                <a:spcPct val="107200"/>
              </a:lnSpc>
              <a:spcBef>
                <a:spcPts val="120"/>
              </a:spcBef>
            </a:pPr>
            <a:r>
              <a:rPr lang="en-US" sz="2800" dirty="0">
                <a:latin typeface="Calibri"/>
                <a:cs typeface="Calibri"/>
              </a:rPr>
              <a:t>Life</a:t>
            </a:r>
            <a:r>
              <a:rPr lang="en-US" sz="2800" spc="-3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is</a:t>
            </a:r>
            <a:r>
              <a:rPr lang="en-US" sz="2800" spc="-3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full</a:t>
            </a:r>
            <a:r>
              <a:rPr lang="en-US" sz="2800" spc="-3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of</a:t>
            </a:r>
            <a:r>
              <a:rPr lang="en-US" sz="2800" spc="-30" dirty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changes—</a:t>
            </a:r>
            <a:r>
              <a:rPr lang="en-US" sz="2800" dirty="0">
                <a:latin typeface="Calibri"/>
                <a:cs typeface="Calibri"/>
              </a:rPr>
              <a:t>marriage,</a:t>
            </a:r>
            <a:r>
              <a:rPr lang="en-US" sz="2800" spc="-3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children,</a:t>
            </a:r>
            <a:r>
              <a:rPr lang="en-US" sz="2800" spc="-3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promotions,</a:t>
            </a:r>
            <a:r>
              <a:rPr lang="en-US" sz="2800" spc="-3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job</a:t>
            </a:r>
            <a:r>
              <a:rPr lang="en-US" sz="2800" spc="-3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loss,</a:t>
            </a:r>
            <a:r>
              <a:rPr lang="en-US" sz="2800" spc="-3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or</a:t>
            </a:r>
            <a:r>
              <a:rPr lang="en-US" sz="2800" spc="-3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events </a:t>
            </a:r>
            <a:r>
              <a:rPr lang="en-US" sz="2800" dirty="0">
                <a:latin typeface="Calibri"/>
                <a:cs typeface="Calibri"/>
              </a:rPr>
              <a:t>like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COVID-</a:t>
            </a:r>
            <a:r>
              <a:rPr lang="en-US" sz="2800" dirty="0">
                <a:latin typeface="Calibri"/>
                <a:cs typeface="Calibri"/>
              </a:rPr>
              <a:t>19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can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all</a:t>
            </a:r>
            <a:r>
              <a:rPr lang="en-US" sz="2800" spc="-4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impact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your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financial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situation.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Even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if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you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initially </a:t>
            </a:r>
            <a:r>
              <a:rPr lang="en-US" sz="2800" dirty="0">
                <a:latin typeface="Calibri"/>
                <a:cs typeface="Calibri"/>
              </a:rPr>
              <a:t>planned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to</a:t>
            </a:r>
            <a:r>
              <a:rPr lang="en-US" sz="2800" spc="-65" dirty="0">
                <a:latin typeface="Calibri"/>
                <a:cs typeface="Calibri"/>
              </a:rPr>
              <a:t> contribute the maximum yearly amount to your HSA</a:t>
            </a:r>
            <a:r>
              <a:rPr lang="en-US" sz="2800" dirty="0">
                <a:latin typeface="Calibri"/>
                <a:cs typeface="Calibri"/>
              </a:rPr>
              <a:t>,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unexpected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expenses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(like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spc="-50" dirty="0">
                <a:latin typeface="Calibri"/>
                <a:cs typeface="Calibri"/>
              </a:rPr>
              <a:t>a </a:t>
            </a:r>
            <a:r>
              <a:rPr lang="en-US" sz="2800" spc="-10" dirty="0">
                <a:latin typeface="Calibri"/>
                <a:cs typeface="Calibri"/>
              </a:rPr>
              <a:t>mortgage,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car</a:t>
            </a:r>
            <a:r>
              <a:rPr lang="en-US" sz="2800" spc="-4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payments,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insurance,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or</a:t>
            </a:r>
            <a:r>
              <a:rPr lang="en-US" sz="2800" spc="-4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utilities)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may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force</a:t>
            </a:r>
            <a:r>
              <a:rPr lang="en-US" sz="2800" spc="-4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you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to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adjust </a:t>
            </a:r>
            <a:r>
              <a:rPr lang="en-US" sz="2800" dirty="0">
                <a:latin typeface="Calibri"/>
                <a:cs typeface="Calibri"/>
              </a:rPr>
              <a:t>your contribution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habits.</a:t>
            </a:r>
            <a:endParaRPr lang="en-US"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35"/>
              </a:spcBef>
            </a:pPr>
            <a:endParaRPr lang="en-US" sz="600" dirty="0">
              <a:latin typeface="Calibri"/>
              <a:cs typeface="Calibri"/>
            </a:endParaRPr>
          </a:p>
          <a:p>
            <a:pPr marR="469265">
              <a:lnSpc>
                <a:spcPct val="109000"/>
              </a:lnSpc>
            </a:pPr>
            <a:r>
              <a:rPr lang="en-US" sz="2800" dirty="0">
                <a:latin typeface="Calibri"/>
                <a:cs typeface="Calibri"/>
              </a:rPr>
              <a:t>If</a:t>
            </a:r>
            <a:r>
              <a:rPr lang="en-US" sz="2800" spc="-3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you</a:t>
            </a:r>
            <a:r>
              <a:rPr lang="en-US" sz="2800" spc="-3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need</a:t>
            </a:r>
            <a:r>
              <a:rPr lang="en-US" sz="2800" spc="-3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to</a:t>
            </a:r>
            <a:r>
              <a:rPr lang="en-US" sz="2800" spc="-3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reduce</a:t>
            </a:r>
            <a:r>
              <a:rPr lang="en-US" sz="2800" spc="-30" dirty="0">
                <a:latin typeface="Calibri"/>
                <a:cs typeface="Calibri"/>
              </a:rPr>
              <a:t> your HSA </a:t>
            </a:r>
            <a:r>
              <a:rPr lang="en-US" sz="2800" spc="-10" dirty="0">
                <a:latin typeface="Calibri"/>
                <a:cs typeface="Calibri"/>
              </a:rPr>
              <a:t>contributions,</a:t>
            </a:r>
            <a:r>
              <a:rPr lang="en-US" sz="2800" spc="-3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aim</a:t>
            </a:r>
            <a:r>
              <a:rPr lang="en-US" sz="2800" spc="-2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to</a:t>
            </a:r>
            <a:r>
              <a:rPr lang="en-US" sz="2800" spc="-4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still</a:t>
            </a:r>
            <a:r>
              <a:rPr lang="en-US" sz="2800" spc="-2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contribute</a:t>
            </a:r>
            <a:r>
              <a:rPr lang="en-US" sz="2800" spc="-3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enough</a:t>
            </a:r>
            <a:r>
              <a:rPr lang="en-US" sz="2800" spc="-30" dirty="0">
                <a:latin typeface="Calibri"/>
                <a:cs typeface="Calibri"/>
              </a:rPr>
              <a:t> </a:t>
            </a:r>
            <a:r>
              <a:rPr lang="en-US" sz="2800" spc="-25" dirty="0">
                <a:latin typeface="Calibri"/>
                <a:cs typeface="Calibri"/>
              </a:rPr>
              <a:t>to </a:t>
            </a:r>
            <a:r>
              <a:rPr lang="en-US" sz="2800" dirty="0">
                <a:latin typeface="Calibri"/>
                <a:cs typeface="Calibri"/>
              </a:rPr>
              <a:t>receive </a:t>
            </a:r>
            <a:r>
              <a:rPr lang="en-US" sz="2800" i="1" spc="-75" dirty="0">
                <a:highlight>
                  <a:srgbClr val="FFFF00"/>
                </a:highlight>
                <a:latin typeface="Calibri"/>
                <a:cs typeface="Calibri"/>
              </a:rPr>
              <a:t>Company Name’s </a:t>
            </a:r>
            <a:r>
              <a:rPr lang="en-US" sz="2800" dirty="0">
                <a:latin typeface="Calibri"/>
                <a:cs typeface="Calibri"/>
              </a:rPr>
              <a:t>full</a:t>
            </a:r>
            <a:r>
              <a:rPr lang="en-US" sz="2800" spc="-7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HSA contribution.</a:t>
            </a:r>
            <a:endParaRPr lang="en-US" sz="2800" dirty="0"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600" spc="-1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800" spc="-10" dirty="0">
                <a:latin typeface="Calibri"/>
                <a:cs typeface="Calibri"/>
              </a:rPr>
              <a:t>And don’t forget to designate a beneficiary for your HSA account!</a:t>
            </a:r>
            <a:endParaRPr lang="en-US" sz="28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F915E0-0E55-951E-7008-D51767FE891E}"/>
              </a:ext>
            </a:extLst>
          </p:cNvPr>
          <p:cNvSpPr txBox="1"/>
          <p:nvPr/>
        </p:nvSpPr>
        <p:spPr>
          <a:xfrm>
            <a:off x="838200" y="1713186"/>
            <a:ext cx="9882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Step 2: Contributing to an HSA through life changes.</a:t>
            </a:r>
          </a:p>
        </p:txBody>
      </p:sp>
    </p:spTree>
    <p:extLst>
      <p:ext uri="{BB962C8B-B14F-4D97-AF65-F5344CB8AC3E}">
        <p14:creationId xmlns:p14="http://schemas.microsoft.com/office/powerpoint/2010/main" val="400318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80886-2FC8-9CD2-F9CA-64C934CC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213" y="379341"/>
            <a:ext cx="7416526" cy="946025"/>
          </a:xfrm>
        </p:spPr>
        <p:txBody>
          <a:bodyPr>
            <a:normAutofit fontScale="90000"/>
          </a:bodyPr>
          <a:lstStyle/>
          <a:p>
            <a:r>
              <a:rPr lang="en-US" sz="4400" spc="-55" dirty="0"/>
              <a:t>“You’re</a:t>
            </a:r>
            <a:r>
              <a:rPr lang="en-US" sz="4400" spc="-110" dirty="0"/>
              <a:t> </a:t>
            </a:r>
            <a:r>
              <a:rPr lang="en-US" sz="4400" dirty="0"/>
              <a:t>Supposed</a:t>
            </a:r>
            <a:r>
              <a:rPr lang="en-US" sz="4400" spc="-100" dirty="0"/>
              <a:t> </a:t>
            </a:r>
            <a:r>
              <a:rPr lang="en-US" sz="4400" dirty="0"/>
              <a:t>to</a:t>
            </a:r>
            <a:r>
              <a:rPr lang="en-US" sz="4400" spc="-110" dirty="0"/>
              <a:t> </a:t>
            </a:r>
            <a:r>
              <a:rPr lang="en-US" sz="4400" dirty="0"/>
              <a:t>Be</a:t>
            </a:r>
            <a:r>
              <a:rPr lang="en-US" sz="4400" spc="-105" dirty="0"/>
              <a:t> </a:t>
            </a:r>
            <a:r>
              <a:rPr lang="en-US" sz="4400" dirty="0"/>
              <a:t>Mature”</a:t>
            </a:r>
            <a:r>
              <a:rPr lang="en-US" sz="4400" spc="-110" dirty="0"/>
              <a:t> </a:t>
            </a:r>
            <a:r>
              <a:rPr lang="en-US" sz="4400" spc="-10" dirty="0"/>
              <a:t>Stage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8AE5D-7F6C-31E0-B885-723F17417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58549"/>
            <a:ext cx="11154104" cy="4120110"/>
          </a:xfrm>
        </p:spPr>
        <p:txBody>
          <a:bodyPr>
            <a:noAutofit/>
          </a:bodyPr>
          <a:lstStyle/>
          <a:p>
            <a:pPr marR="5080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en-US" sz="22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en-US" sz="22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gain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en-US" sz="22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en-US" sz="22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take</a:t>
            </a:r>
            <a:r>
              <a:rPr lang="en-US" sz="22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mentoring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roles,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en-US" sz="22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en-US" sz="22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earn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n-US" sz="22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highest</a:t>
            </a:r>
            <a:r>
              <a:rPr lang="en-US" sz="22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salaries.</a:t>
            </a:r>
            <a:r>
              <a:rPr lang="en-US" sz="22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We’ve</a:t>
            </a:r>
            <a:r>
              <a:rPr lang="en-US" sz="22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managing</a:t>
            </a:r>
            <a:r>
              <a:rPr lang="en-US" sz="22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mortgages,</a:t>
            </a:r>
            <a:r>
              <a:rPr lang="en-US" sz="22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car</a:t>
            </a:r>
            <a:r>
              <a:rPr lang="en-US" sz="22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payments,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2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en-US" sz="22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responsibilities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22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years.</a:t>
            </a:r>
            <a:r>
              <a:rPr lang="en-US" sz="22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30" dirty="0">
                <a:latin typeface="Calibri" panose="020F0502020204030204" pitchFamily="34" charset="0"/>
                <a:cs typeface="Calibri" panose="020F0502020204030204" pitchFamily="34" charset="0"/>
              </a:rPr>
              <a:t>However,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lang="en-US" sz="22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25" dirty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approaching—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en-US"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financially</a:t>
            </a:r>
            <a:r>
              <a:rPr lang="en-US" sz="22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prepared to handle healthcare costs?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135255">
              <a:lnSpc>
                <a:spcPct val="1065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en-US" sz="22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increasing</a:t>
            </a:r>
            <a:r>
              <a:rPr lang="en-US" sz="22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HSA contributions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22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essential,</a:t>
            </a:r>
            <a:r>
              <a:rPr lang="en-US" sz="22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IRS</a:t>
            </a:r>
            <a:r>
              <a:rPr lang="en-US" sz="22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allows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2200" spc="-55" dirty="0">
                <a:latin typeface="Calibri" panose="020F0502020204030204" pitchFamily="34" charset="0"/>
                <a:cs typeface="Calibri" panose="020F0502020204030204" pitchFamily="34" charset="0"/>
              </a:rPr>
              <a:t> HSA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catch-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en-US" sz="22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contributions for anyone who is age 55 or older,</a:t>
            </a:r>
            <a:r>
              <a:rPr lang="en-US" sz="22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enabling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sz="22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allocate</a:t>
            </a:r>
            <a:r>
              <a:rPr lang="en-US" sz="22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en-US" sz="22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2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US" sz="22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income</a:t>
            </a:r>
            <a:r>
              <a:rPr lang="en-US" sz="22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toward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building</a:t>
            </a:r>
            <a:r>
              <a:rPr lang="en-US" sz="22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US" sz="2200" spc="-55" dirty="0">
                <a:latin typeface="Calibri" panose="020F0502020204030204" pitchFamily="34" charset="0"/>
                <a:cs typeface="Calibri" panose="020F0502020204030204" pitchFamily="34" charset="0"/>
              </a:rPr>
              <a:t> healthcare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nest</a:t>
            </a:r>
            <a:r>
              <a:rPr lang="en-US" sz="22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egg.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spc="-2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285115">
              <a:lnSpc>
                <a:spcPct val="108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en-US" sz="22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22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2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en-US" sz="22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educate</a:t>
            </a:r>
            <a:r>
              <a:rPr lang="en-US" sz="22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yourself</a:t>
            </a:r>
            <a:r>
              <a:rPr lang="en-US" sz="22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200" spc="-40" dirty="0">
                <a:latin typeface="Calibri" panose="020F0502020204030204" pitchFamily="34" charset="0"/>
                <a:cs typeface="Calibri" panose="020F0502020204030204" pitchFamily="34" charset="0"/>
              </a:rPr>
              <a:t> how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Medicare</a:t>
            </a:r>
            <a:r>
              <a:rPr lang="en-US" sz="2200" spc="-45" dirty="0">
                <a:latin typeface="Calibri" panose="020F0502020204030204" pitchFamily="34" charset="0"/>
                <a:cs typeface="Calibri" panose="020F0502020204030204" pitchFamily="34" charset="0"/>
              </a:rPr>
              <a:t> interacts with HSAs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understand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US" sz="22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full</a:t>
            </a:r>
            <a:r>
              <a:rPr lang="en-US" sz="22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lang="en-US" sz="22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picture.  Once you are enrolled in Medicare, you cannot make any further contributions to your HSA. You can only spend the funds that you have accumulated.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09B69-ADAA-473A-3B62-38A094689A72}"/>
              </a:ext>
            </a:extLst>
          </p:cNvPr>
          <p:cNvSpPr txBox="1"/>
          <p:nvPr/>
        </p:nvSpPr>
        <p:spPr>
          <a:xfrm>
            <a:off x="838200" y="1713186"/>
            <a:ext cx="9882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Step 3: Contributing to an HSA later in your career.</a:t>
            </a:r>
          </a:p>
        </p:txBody>
      </p:sp>
    </p:spTree>
    <p:extLst>
      <p:ext uri="{BB962C8B-B14F-4D97-AF65-F5344CB8AC3E}">
        <p14:creationId xmlns:p14="http://schemas.microsoft.com/office/powerpoint/2010/main" val="344312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76A54-CB96-7682-3F57-AAF2ACE9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60" dirty="0"/>
              <a:t>"You’re</a:t>
            </a:r>
            <a:r>
              <a:rPr lang="en-US" spc="-100" dirty="0"/>
              <a:t> </a:t>
            </a:r>
            <a:r>
              <a:rPr lang="en-US" dirty="0"/>
              <a:t>Almost</a:t>
            </a:r>
            <a:r>
              <a:rPr lang="en-US" spc="-90" dirty="0"/>
              <a:t> </a:t>
            </a:r>
            <a:r>
              <a:rPr lang="en-US" dirty="0"/>
              <a:t>There"</a:t>
            </a:r>
            <a:r>
              <a:rPr lang="en-US" spc="-95" dirty="0"/>
              <a:t> </a:t>
            </a:r>
            <a:r>
              <a:rPr lang="en-US" spc="-10" dirty="0"/>
              <a:t>Stage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9611D-2530-6CEA-0A6D-6EFB5D982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8798"/>
            <a:ext cx="10515600" cy="3319189"/>
          </a:xfrm>
        </p:spPr>
        <p:txBody>
          <a:bodyPr>
            <a:normAutofit fontScale="92500" lnSpcReduction="10000"/>
          </a:bodyPr>
          <a:lstStyle/>
          <a:p>
            <a:pPr marR="513080">
              <a:lnSpc>
                <a:spcPct val="108500"/>
              </a:lnSpc>
              <a:spcBef>
                <a:spcPts val="85"/>
              </a:spcBef>
            </a:pPr>
            <a:r>
              <a:rPr lang="en-US" sz="2800" dirty="0">
                <a:latin typeface="Calibri"/>
                <a:cs typeface="Calibri"/>
              </a:rPr>
              <a:t>After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years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of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planning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and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saving,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you are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nearing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retirement.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spc="-25" dirty="0">
                <a:latin typeface="Calibri"/>
                <a:cs typeface="Calibri"/>
              </a:rPr>
              <a:t>How </a:t>
            </a:r>
            <a:r>
              <a:rPr lang="en-US" sz="2800" dirty="0">
                <a:latin typeface="Calibri"/>
                <a:cs typeface="Calibri"/>
              </a:rPr>
              <a:t>confident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do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you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feel that you can pay for healthcare costs after you are no longer enrolled in a company medical plan?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Are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you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sure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you’re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spc="-25" dirty="0">
                <a:latin typeface="Calibri"/>
                <a:cs typeface="Calibri"/>
              </a:rPr>
              <a:t>ready,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or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have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recent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life </a:t>
            </a:r>
            <a:r>
              <a:rPr lang="en-US" sz="2800" dirty="0">
                <a:latin typeface="Calibri"/>
                <a:cs typeface="Calibri"/>
              </a:rPr>
              <a:t>changes</a:t>
            </a:r>
            <a:r>
              <a:rPr lang="en-US" sz="2800" spc="-7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caused</a:t>
            </a:r>
            <a:r>
              <a:rPr lang="en-US" sz="2800" spc="-7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uncertainty?</a:t>
            </a:r>
          </a:p>
          <a:p>
            <a:pPr marR="513080">
              <a:lnSpc>
                <a:spcPct val="108500"/>
              </a:lnSpc>
              <a:spcBef>
                <a:spcPts val="85"/>
              </a:spcBef>
            </a:pPr>
            <a:endParaRPr lang="en-US" sz="2800" dirty="0">
              <a:latin typeface="Calibri"/>
              <a:cs typeface="Calibri"/>
            </a:endParaRPr>
          </a:p>
          <a:p>
            <a:pPr marR="5080">
              <a:lnSpc>
                <a:spcPct val="106000"/>
              </a:lnSpc>
              <a:spcBef>
                <a:spcPts val="5"/>
              </a:spcBef>
            </a:pPr>
            <a:r>
              <a:rPr lang="en-US" sz="2800" dirty="0">
                <a:latin typeface="Calibri"/>
                <a:cs typeface="Calibri"/>
              </a:rPr>
              <a:t>Beyond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finances,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what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do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you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envision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for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your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retirement?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Pursuing </a:t>
            </a:r>
            <a:r>
              <a:rPr lang="en-US" sz="2800" dirty="0">
                <a:latin typeface="Calibri"/>
                <a:cs typeface="Calibri"/>
              </a:rPr>
              <a:t>passions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and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dreams</a:t>
            </a:r>
            <a:r>
              <a:rPr lang="en-US" sz="2800" spc="-4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can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make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this</a:t>
            </a:r>
            <a:r>
              <a:rPr lang="en-US" sz="2800" spc="-4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phase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truly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fulfilling.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Now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is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the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time </a:t>
            </a:r>
            <a:r>
              <a:rPr lang="en-US" sz="2800" dirty="0">
                <a:latin typeface="Calibri"/>
                <a:cs typeface="Calibri"/>
              </a:rPr>
              <a:t>to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ensure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you’re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making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the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most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of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your HSA contributions.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3CD0B-9F4B-E374-BF9E-B4D0F1BC90F6}"/>
              </a:ext>
            </a:extLst>
          </p:cNvPr>
          <p:cNvSpPr txBox="1"/>
          <p:nvPr/>
        </p:nvSpPr>
        <p:spPr>
          <a:xfrm>
            <a:off x="838200" y="1713186"/>
            <a:ext cx="9882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Step 4: Preparing to retire – where does your HSA fit in?</a:t>
            </a:r>
          </a:p>
        </p:txBody>
      </p:sp>
    </p:spTree>
    <p:extLst>
      <p:ext uri="{BB962C8B-B14F-4D97-AF65-F5344CB8AC3E}">
        <p14:creationId xmlns:p14="http://schemas.microsoft.com/office/powerpoint/2010/main" val="372312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2B47-8813-6A94-2E06-F20D39B4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536" y="379341"/>
            <a:ext cx="7860587" cy="946025"/>
          </a:xfrm>
        </p:spPr>
        <p:txBody>
          <a:bodyPr/>
          <a:lstStyle/>
          <a:p>
            <a:r>
              <a:rPr lang="en-US" dirty="0"/>
              <a:t>"Looks</a:t>
            </a:r>
            <a:r>
              <a:rPr lang="en-US" spc="-110" dirty="0"/>
              <a:t> </a:t>
            </a:r>
            <a:r>
              <a:rPr lang="en-US" dirty="0"/>
              <a:t>Like</a:t>
            </a:r>
            <a:r>
              <a:rPr lang="en-US" spc="-110" dirty="0"/>
              <a:t> </a:t>
            </a:r>
            <a:r>
              <a:rPr lang="en-US" dirty="0"/>
              <a:t>We</a:t>
            </a:r>
            <a:r>
              <a:rPr lang="en-US" spc="-105" dirty="0"/>
              <a:t> </a:t>
            </a:r>
            <a:r>
              <a:rPr lang="en-US" dirty="0"/>
              <a:t>Made</a:t>
            </a:r>
            <a:r>
              <a:rPr lang="en-US" spc="-110" dirty="0"/>
              <a:t> </a:t>
            </a:r>
            <a:r>
              <a:rPr lang="en-US" dirty="0"/>
              <a:t>It"</a:t>
            </a:r>
            <a:r>
              <a:rPr lang="en-US" spc="-110" dirty="0"/>
              <a:t> </a:t>
            </a:r>
            <a:r>
              <a:rPr lang="en-US" spc="-10" dirty="0"/>
              <a:t>Stage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D1107-BC1D-704E-6553-A2CFB9148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5926"/>
            <a:ext cx="10515600" cy="4032733"/>
          </a:xfrm>
        </p:spPr>
        <p:txBody>
          <a:bodyPr>
            <a:normAutofit/>
          </a:bodyPr>
          <a:lstStyle/>
          <a:p>
            <a:pPr marR="200660">
              <a:lnSpc>
                <a:spcPct val="91500"/>
              </a:lnSpc>
              <a:spcBef>
                <a:spcPts val="0"/>
              </a:spcBef>
            </a:pPr>
            <a:r>
              <a:rPr lang="en-US" sz="2600" dirty="0">
                <a:latin typeface="Calibri"/>
                <a:cs typeface="Calibri"/>
              </a:rPr>
              <a:t>Even</a:t>
            </a:r>
            <a:r>
              <a:rPr lang="en-US" sz="2600" spc="-50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when</a:t>
            </a:r>
            <a:r>
              <a:rPr lang="en-US" sz="2600" spc="-50" dirty="0">
                <a:latin typeface="Calibri"/>
                <a:cs typeface="Calibri"/>
              </a:rPr>
              <a:t> </a:t>
            </a:r>
            <a:r>
              <a:rPr lang="en-US" sz="2600" spc="-10" dirty="0">
                <a:latin typeface="Calibri"/>
                <a:cs typeface="Calibri"/>
              </a:rPr>
              <a:t>you have</a:t>
            </a:r>
            <a:r>
              <a:rPr lang="en-US" sz="2600" spc="-40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“made</a:t>
            </a:r>
            <a:r>
              <a:rPr lang="en-US" sz="2600" spc="-45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it”</a:t>
            </a:r>
            <a:r>
              <a:rPr lang="en-US" sz="2600" spc="-45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to</a:t>
            </a:r>
            <a:r>
              <a:rPr lang="en-US" sz="2600" spc="-55" dirty="0">
                <a:latin typeface="Calibri"/>
                <a:cs typeface="Calibri"/>
              </a:rPr>
              <a:t> </a:t>
            </a:r>
            <a:r>
              <a:rPr lang="en-US" sz="2600" spc="-10" dirty="0">
                <a:latin typeface="Calibri"/>
                <a:cs typeface="Calibri"/>
              </a:rPr>
              <a:t>retirement,</a:t>
            </a:r>
            <a:r>
              <a:rPr lang="en-US" sz="2600" spc="-45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it’s</a:t>
            </a:r>
            <a:r>
              <a:rPr lang="en-US" sz="2600" spc="-45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crucial</a:t>
            </a:r>
            <a:r>
              <a:rPr lang="en-US" sz="2600" spc="-45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to</a:t>
            </a:r>
            <a:r>
              <a:rPr lang="en-US" sz="2600" spc="-50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ensure</a:t>
            </a:r>
            <a:r>
              <a:rPr lang="en-US" sz="2600" spc="-45" dirty="0">
                <a:latin typeface="Calibri"/>
                <a:cs typeface="Calibri"/>
              </a:rPr>
              <a:t> </a:t>
            </a:r>
            <a:r>
              <a:rPr lang="en-US" sz="2600" spc="-20" dirty="0">
                <a:latin typeface="Calibri"/>
                <a:cs typeface="Calibri"/>
              </a:rPr>
              <a:t>your HSA funds </a:t>
            </a:r>
            <a:r>
              <a:rPr lang="en-US" sz="2600" dirty="0">
                <a:latin typeface="Calibri"/>
                <a:cs typeface="Calibri"/>
              </a:rPr>
              <a:t>continue</a:t>
            </a:r>
            <a:r>
              <a:rPr lang="en-US" sz="2600" spc="-50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to</a:t>
            </a:r>
            <a:r>
              <a:rPr lang="en-US" sz="2600" spc="-60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work</a:t>
            </a:r>
            <a:r>
              <a:rPr lang="en-US" sz="2600" spc="-55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for</a:t>
            </a:r>
            <a:r>
              <a:rPr lang="en-US" sz="2600" spc="-50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you for your healthcare costs.</a:t>
            </a:r>
            <a:r>
              <a:rPr lang="en-US" sz="2600" spc="-65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Does</a:t>
            </a:r>
            <a:r>
              <a:rPr lang="en-US" sz="2600" spc="-50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your</a:t>
            </a:r>
            <a:r>
              <a:rPr lang="en-US" sz="2600" spc="-50" dirty="0">
                <a:latin typeface="Calibri"/>
                <a:cs typeface="Calibri"/>
              </a:rPr>
              <a:t> </a:t>
            </a:r>
            <a:r>
              <a:rPr lang="en-US" sz="2600" spc="-10" dirty="0">
                <a:latin typeface="Calibri"/>
                <a:cs typeface="Calibri"/>
              </a:rPr>
              <a:t>retirement</a:t>
            </a:r>
            <a:r>
              <a:rPr lang="en-US" sz="2600" spc="-55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income</a:t>
            </a:r>
            <a:r>
              <a:rPr lang="en-US" sz="2600" spc="-50" dirty="0">
                <a:latin typeface="Calibri"/>
                <a:cs typeface="Calibri"/>
              </a:rPr>
              <a:t> </a:t>
            </a:r>
            <a:r>
              <a:rPr lang="en-US" sz="2600" spc="-10" dirty="0">
                <a:latin typeface="Calibri"/>
                <a:cs typeface="Calibri"/>
              </a:rPr>
              <a:t>cover </a:t>
            </a:r>
            <a:r>
              <a:rPr lang="en-US" sz="2600" dirty="0">
                <a:latin typeface="Calibri"/>
                <a:cs typeface="Calibri"/>
              </a:rPr>
              <a:t>your</a:t>
            </a:r>
            <a:r>
              <a:rPr lang="en-US" sz="2600" spc="-50" dirty="0">
                <a:latin typeface="Calibri"/>
                <a:cs typeface="Calibri"/>
              </a:rPr>
              <a:t> other </a:t>
            </a:r>
            <a:r>
              <a:rPr lang="en-US" sz="2600" dirty="0">
                <a:latin typeface="Calibri"/>
                <a:cs typeface="Calibri"/>
              </a:rPr>
              <a:t>expenses?</a:t>
            </a:r>
            <a:r>
              <a:rPr lang="en-US" sz="2600" spc="-50" dirty="0">
                <a:latin typeface="Calibri"/>
                <a:cs typeface="Calibri"/>
              </a:rPr>
              <a:t> </a:t>
            </a:r>
            <a:r>
              <a:rPr lang="en-US" sz="2600" spc="-10" dirty="0">
                <a:latin typeface="Calibri"/>
                <a:cs typeface="Calibri"/>
              </a:rPr>
              <a:t>At age 65 and older, your HSA funds can be another income source – but understand that distributions for purposes other than qualified healthcare expenses would be taxed by the IRS.</a:t>
            </a:r>
            <a:br>
              <a:rPr lang="en-US" sz="2600" spc="-10" dirty="0">
                <a:latin typeface="Calibri"/>
                <a:cs typeface="Calibri"/>
              </a:rPr>
            </a:br>
            <a:endParaRPr lang="en-US" sz="2600" strike="sngStrike" spc="-10" dirty="0">
              <a:latin typeface="Calibri"/>
              <a:cs typeface="Calibri"/>
            </a:endParaRPr>
          </a:p>
          <a:p>
            <a:pPr marR="200660">
              <a:lnSpc>
                <a:spcPct val="91500"/>
              </a:lnSpc>
              <a:spcBef>
                <a:spcPts val="0"/>
              </a:spcBef>
            </a:pPr>
            <a:r>
              <a:rPr lang="en-US" sz="2600" dirty="0">
                <a:latin typeface="Calibri"/>
                <a:cs typeface="Calibri"/>
              </a:rPr>
              <a:t>If you’re in good health now, have you made financial plans in case your health declines? Have you discussed these plans with your family?  Have you designated a beneficiary for your HSA account?</a:t>
            </a:r>
          </a:p>
          <a:p>
            <a:pPr marR="200660">
              <a:lnSpc>
                <a:spcPct val="91500"/>
              </a:lnSpc>
              <a:spcBef>
                <a:spcPts val="0"/>
              </a:spcBef>
            </a:pP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F3AB3-6297-6137-B468-B97CD131D940}"/>
              </a:ext>
            </a:extLst>
          </p:cNvPr>
          <p:cNvSpPr txBox="1"/>
          <p:nvPr/>
        </p:nvSpPr>
        <p:spPr>
          <a:xfrm>
            <a:off x="838200" y="1713186"/>
            <a:ext cx="9882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Step 5: Using your HSA in Retirement</a:t>
            </a:r>
          </a:p>
        </p:txBody>
      </p:sp>
    </p:spTree>
    <p:extLst>
      <p:ext uri="{BB962C8B-B14F-4D97-AF65-F5344CB8AC3E}">
        <p14:creationId xmlns:p14="http://schemas.microsoft.com/office/powerpoint/2010/main" val="99059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54E9-D013-8960-E84C-2403BC18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</a:t>
            </a:r>
            <a:r>
              <a:rPr lang="en-US" spc="-15" dirty="0"/>
              <a:t> </a:t>
            </a:r>
            <a:r>
              <a:rPr lang="en-US" spc="-10" dirty="0"/>
              <a:t>Messaging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5CE11-F3AE-363C-4714-25351E86A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4827"/>
            <a:ext cx="10515600" cy="3812135"/>
          </a:xfrm>
        </p:spPr>
        <p:txBody>
          <a:bodyPr>
            <a:normAutofit fontScale="92500" lnSpcReduction="20000"/>
          </a:bodyPr>
          <a:lstStyle/>
          <a:p>
            <a:pPr marR="5080">
              <a:lnSpc>
                <a:spcPct val="107500"/>
              </a:lnSpc>
              <a:spcBef>
                <a:spcPts val="100"/>
              </a:spcBef>
            </a:pPr>
            <a:r>
              <a:rPr lang="en-US" sz="2800" dirty="0">
                <a:latin typeface="Calibri"/>
                <a:cs typeface="Calibri"/>
              </a:rPr>
              <a:t>HSAs can be a powerful tool in saving for </a:t>
            </a:r>
            <a:r>
              <a:rPr lang="en-US" dirty="0">
                <a:latin typeface="Calibri"/>
                <a:cs typeface="Calibri"/>
              </a:rPr>
              <a:t>retirement and should be part of your overall savings strategy.</a:t>
            </a:r>
            <a:br>
              <a:rPr lang="en-US" dirty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  <a:p>
            <a:pPr marR="5080">
              <a:lnSpc>
                <a:spcPct val="107500"/>
              </a:lnSpc>
              <a:spcBef>
                <a:spcPts val="100"/>
              </a:spcBef>
            </a:pPr>
            <a:r>
              <a:rPr lang="en-US" sz="2800" dirty="0">
                <a:latin typeface="Calibri"/>
                <a:cs typeface="Calibri"/>
              </a:rPr>
              <a:t>No</a:t>
            </a:r>
            <a:r>
              <a:rPr lang="en-US" sz="2800" spc="-8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matter</a:t>
            </a:r>
            <a:r>
              <a:rPr lang="en-US" sz="2800" spc="-7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which</a:t>
            </a:r>
            <a:r>
              <a:rPr lang="en-US" sz="2800" spc="-7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stage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of</a:t>
            </a:r>
            <a:r>
              <a:rPr lang="en-US" sz="2800" spc="-7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life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you're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in,</a:t>
            </a:r>
            <a:r>
              <a:rPr lang="en-US" sz="2800" spc="-7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it's</a:t>
            </a:r>
            <a:r>
              <a:rPr lang="en-US" sz="2800" spc="-7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important</a:t>
            </a:r>
            <a:r>
              <a:rPr lang="en-US" sz="2800" spc="-75" dirty="0">
                <a:latin typeface="Calibri"/>
                <a:cs typeface="Calibri"/>
              </a:rPr>
              <a:t> </a:t>
            </a:r>
            <a:r>
              <a:rPr lang="en-US" sz="2800" spc="-25" dirty="0">
                <a:latin typeface="Calibri"/>
                <a:cs typeface="Calibri"/>
              </a:rPr>
              <a:t>to </a:t>
            </a:r>
            <a:r>
              <a:rPr lang="en-US" sz="2800" dirty="0">
                <a:latin typeface="Calibri"/>
                <a:cs typeface="Calibri"/>
              </a:rPr>
              <a:t>remember</a:t>
            </a:r>
            <a:r>
              <a:rPr lang="en-US" sz="2800" spc="-8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that</a:t>
            </a:r>
            <a:r>
              <a:rPr lang="en-US" sz="2800" spc="-8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there's</a:t>
            </a:r>
            <a:r>
              <a:rPr lang="en-US" sz="2800" spc="-8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always</a:t>
            </a:r>
            <a:r>
              <a:rPr lang="en-US" sz="2800" spc="-9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room</a:t>
            </a:r>
            <a:r>
              <a:rPr lang="en-US" sz="2800" spc="-8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to</a:t>
            </a:r>
            <a:r>
              <a:rPr lang="en-US" sz="2800" spc="-8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improve</a:t>
            </a:r>
            <a:r>
              <a:rPr lang="en-US" sz="2800" spc="-80" dirty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your </a:t>
            </a:r>
            <a:r>
              <a:rPr lang="en-US" sz="2800" dirty="0">
                <a:latin typeface="Calibri"/>
                <a:cs typeface="Calibri"/>
              </a:rPr>
              <a:t>financial</a:t>
            </a:r>
            <a:r>
              <a:rPr lang="en-US" sz="2800" spc="-7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future through consistent contributions into your HSA. If you can afford to, your goal should be to contribute up to the yearly IRS contribution limits. </a:t>
            </a:r>
          </a:p>
          <a:p>
            <a:pPr>
              <a:lnSpc>
                <a:spcPct val="100000"/>
              </a:lnSpc>
              <a:spcBef>
                <a:spcPts val="885"/>
              </a:spcBef>
            </a:pPr>
            <a:endParaRPr lang="en-US" sz="600" dirty="0">
              <a:latin typeface="Calibri"/>
              <a:cs typeface="Calibri"/>
            </a:endParaRPr>
          </a:p>
          <a:p>
            <a:pPr marR="596265">
              <a:lnSpc>
                <a:spcPct val="107500"/>
              </a:lnSpc>
            </a:pPr>
            <a:r>
              <a:rPr lang="en-US" dirty="0">
                <a:latin typeface="Calibri"/>
                <a:cs typeface="Calibri"/>
              </a:rPr>
              <a:t>B</a:t>
            </a:r>
            <a:r>
              <a:rPr lang="en-US" sz="2800" dirty="0">
                <a:latin typeface="Calibri"/>
                <a:cs typeface="Calibri"/>
              </a:rPr>
              <a:t>uilding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your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financial</a:t>
            </a:r>
            <a:r>
              <a:rPr lang="en-US" sz="2800" spc="-7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future</a:t>
            </a:r>
            <a:r>
              <a:rPr lang="en-US" dirty="0">
                <a:latin typeface="Calibri"/>
                <a:cs typeface="Calibri"/>
              </a:rPr>
              <a:t> starts </a:t>
            </a:r>
            <a:r>
              <a:rPr lang="en-US" sz="2800" dirty="0">
                <a:latin typeface="Calibri"/>
                <a:cs typeface="Calibri"/>
              </a:rPr>
              <a:t>with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small</a:t>
            </a:r>
            <a:r>
              <a:rPr lang="en-US" sz="2800" spc="-7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steps today, and throughout your career!</a:t>
            </a:r>
            <a:endParaRPr lang="en-US" sz="2800" strike="sngStrike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CC7C4-FBC7-AD1B-C98F-91C04BEF64CF}"/>
              </a:ext>
            </a:extLst>
          </p:cNvPr>
          <p:cNvSpPr txBox="1"/>
          <p:nvPr/>
        </p:nvSpPr>
        <p:spPr>
          <a:xfrm>
            <a:off x="838199" y="1713186"/>
            <a:ext cx="1125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Key takeaways for saving in your HSA throughout your life: </a:t>
            </a:r>
          </a:p>
        </p:txBody>
      </p:sp>
    </p:spTree>
    <p:extLst>
      <p:ext uri="{BB962C8B-B14F-4D97-AF65-F5344CB8AC3E}">
        <p14:creationId xmlns:p14="http://schemas.microsoft.com/office/powerpoint/2010/main" val="2606663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881</Words>
  <Application>Microsoft Office PowerPoint</Application>
  <PresentationFormat>Widescreen</PresentationFormat>
  <Paragraphs>45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Office Theme</vt:lpstr>
      <vt:lpstr>Building Your Financial Future With Your HSA</vt:lpstr>
      <vt:lpstr>Building Your Financial Future … at Every Stage of Life</vt:lpstr>
      <vt:lpstr>“Building Your Foundation”  Stage</vt:lpstr>
      <vt:lpstr>“Life Happens" Stage</vt:lpstr>
      <vt:lpstr>“You’re Supposed to Be Mature” Stage</vt:lpstr>
      <vt:lpstr>"You’re Almost There" Stage</vt:lpstr>
      <vt:lpstr>"Looks Like We Made It" Stage</vt:lpstr>
      <vt:lpstr>Key Messaging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Mahmoud Alaeddin</dc:creator>
  <cp:lastModifiedBy>Lucy Laughbaum</cp:lastModifiedBy>
  <cp:revision>16</cp:revision>
  <dcterms:created xsi:type="dcterms:W3CDTF">2025-09-11T16:45:49Z</dcterms:created>
  <dcterms:modified xsi:type="dcterms:W3CDTF">2025-09-22T18:25:19Z</dcterms:modified>
</cp:coreProperties>
</file>