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4F78-C563-F243-B431-A10CA7DD7EB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1943B-DF99-1445-98DD-557E6F01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1943B-DF99-1445-98DD-557E6F018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1943B-DF99-1445-98DD-557E6F018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1943B-DF99-1445-98DD-557E6F018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1943B-DF99-1445-98DD-557E6F018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7AE8DC-4BF8-7492-3FC7-2B4BFFDA0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AB849-7ADA-0068-3B63-E1AD0D44583D}"/>
              </a:ext>
            </a:extLst>
          </p:cNvPr>
          <p:cNvSpPr txBox="1">
            <a:spLocks/>
          </p:cNvSpPr>
          <p:nvPr userDrawn="1"/>
        </p:nvSpPr>
        <p:spPr>
          <a:xfrm>
            <a:off x="1524000" y="2113005"/>
            <a:ext cx="9144000" cy="139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87DB-2818-8EBC-5771-96942C7B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649D-0862-503C-3B77-B9DF3A4A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D0CB-C7C7-0BED-8787-CC2E12D4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7EA5-53B0-7021-3CF7-3A64823F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3DB07-29A4-0DD5-B4C1-856386CD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91A2D-861E-A3FD-3FDB-57B4094F0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9932E-B1EE-C3A7-ECEC-10EDBF6F8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47598-4355-E491-772F-62594680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5AE1-3BDC-66B3-960B-7BEE1A08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A125-8D85-B6F5-8B06-E717E437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7BC6-733D-EA76-5522-0BD39D35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892" y="563565"/>
            <a:ext cx="7151077" cy="470009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4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01A9-A4C8-AD98-066F-EC3D2CBF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E91F5-7CD4-80EF-EDAD-A3908F07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EB85-6D05-A28B-92B2-52CE7CA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BD0A-EA13-8A42-95AC-AF183DDA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AD39-1D68-BBB2-BE83-8F9D43C9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F970-917C-4A26-E315-F976E84A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2EC8-7640-A1D0-F9D4-CFFFEC9B1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D4D9-B950-1EE7-2CD1-93EEA9BBC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D1BF-F9B1-B0D2-4B9A-8DD5ACC5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7C20F-EFEA-2D38-7EBF-870876B6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192CA-EAD0-D427-5343-615FA018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2566-73F4-70EB-4982-96A4ACAC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5E96C-8AE1-5300-A543-630DE9F03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C26CF-F383-BA27-DB40-2C2ECA724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8F14C-C411-72FE-F15E-E49EA1FD8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E2C02-D278-9813-A678-B4F49D1F9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76C80-BBE4-E273-C0F9-212F058B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0BB2B-00FB-DA21-905F-869B70B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21FFA-0801-A5DC-824A-5F4F2AFF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F8A1-E74A-03E6-C2BB-41034349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B4256-6CB1-1846-2750-9C32DD62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77588-8B6B-1627-641F-438542D6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9337E-2063-DBDE-58F7-271D94CD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BC3F8-2491-CBF2-6EA6-BE38D36B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AE51-90E9-F5D2-9BF0-34DBE672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0173E-5842-457C-E869-E82F2341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5B06-61F3-3FC2-8230-D81D4162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A62F1-47C9-37D0-D67D-018181D4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7DDDF-89A3-C758-E02B-75D143D3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23783-5F0A-0C0D-C44B-064EC25D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032F0-DB46-9642-3452-76E1F81F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AD5D-6377-E0FA-91D9-6A7D426D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739E-1B2D-91D8-AD9C-6850E6B7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97AD2-859D-A2D9-6386-11472BB5C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169E-5383-3B50-D113-02C31AABA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51E76-0E91-62D1-DBAD-5736CCCF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AB4B-B042-5479-8FEF-6310A1B0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8FE75-C104-7A11-B255-E8B28ECA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1C982-D421-3616-C410-5A8E72EB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5E726-48BA-0467-0560-E7CAF963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2CAC1-97DB-B79B-6B65-27E11EA1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674C8-D80C-A54E-B7FD-90EB85B00084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082F5-F88D-A5F3-B71F-DC4C53F5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3F26-1641-1E19-D548-1D28C356E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B3F92-ED68-2C48-9C08-F052680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C90EC7-0D7B-71A0-808D-3837B67C3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3731"/>
            <a:ext cx="9144000" cy="1329941"/>
          </a:xfrm>
        </p:spPr>
        <p:txBody>
          <a:bodyPr>
            <a:normAutofit fontScale="55000" lnSpcReduction="20000"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8800" b="1" dirty="0">
                <a:solidFill>
                  <a:schemeClr val="bg1"/>
                </a:solidFill>
              </a:rPr>
              <a:t>Retirement Plan Fact or Fiction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866231-8890-CA02-689F-734EC1B8DB0C}"/>
              </a:ext>
            </a:extLst>
          </p:cNvPr>
          <p:cNvSpPr txBox="1">
            <a:spLocks/>
          </p:cNvSpPr>
          <p:nvPr/>
        </p:nvSpPr>
        <p:spPr>
          <a:xfrm>
            <a:off x="5370787" y="326246"/>
            <a:ext cx="6653048" cy="139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403(b) Day</a:t>
            </a:r>
            <a:endParaRPr lang="en-US" sz="10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If you leave a job, you can roll your 403(b) account balance into a new employer’s plan or an IRA without tax penalties.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Fact:</a:t>
            </a:r>
            <a:br>
              <a:rPr lang="en-US" sz="3600" b="1" dirty="0"/>
            </a:br>
            <a:r>
              <a:rPr lang="en-US" dirty="0"/>
              <a:t>You can roll over your account balance into a new employer’s plan or an IRA without incurring taxes or penalties, as long as the rollover is done correctly (typically within 60 days), and the new employer’s plan allows them.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91494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need help deciding what to do, but financial advice is too expensive.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 </a:t>
            </a:r>
            <a:br>
              <a:rPr lang="en-US" sz="3600" b="1" dirty="0"/>
            </a:br>
            <a:r>
              <a:rPr lang="en-US" sz="2500" dirty="0"/>
              <a:t>Many employers provide free educational resources online or one-on-one with a financial adviser. Ask your human resources representative for more information.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8786650" y="4540109"/>
            <a:ext cx="340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  <a:p>
            <a:endParaRPr lang="en-US" dirty="0"/>
          </a:p>
          <a:p>
            <a:r>
              <a:rPr lang="en-US" dirty="0"/>
              <a:t>Customize the answer with information on where to find the information for your organization (website, email address, etc.)</a:t>
            </a:r>
          </a:p>
        </p:txBody>
      </p:sp>
    </p:spTree>
    <p:extLst>
      <p:ext uri="{BB962C8B-B14F-4D97-AF65-F5344CB8AC3E}">
        <p14:creationId xmlns:p14="http://schemas.microsoft.com/office/powerpoint/2010/main" val="372733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 have heard that I will have to pay taxes on all my savings once I retire, so I’m not sure about saving in the plan.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Fact: </a:t>
            </a:r>
            <a:br>
              <a:rPr lang="en-US" sz="3600" b="1" dirty="0"/>
            </a:br>
            <a:r>
              <a:rPr lang="en-US" dirty="0"/>
              <a:t>It is true that you will have to pay taxes on your pre-tax contributions once you take a distribution, but you would likely pay less than you would if they are taxed now.  Alternatively, you can make Roth after-tax contributions and pay taxes now and your distributions in retirement will be tax free.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8786650" y="4750316"/>
            <a:ext cx="340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  <a:p>
            <a:endParaRPr lang="en-US" dirty="0"/>
          </a:p>
          <a:p>
            <a:r>
              <a:rPr lang="en-US" dirty="0"/>
              <a:t>Customize the answer if your organization offers Roth. </a:t>
            </a:r>
          </a:p>
        </p:txBody>
      </p:sp>
    </p:spTree>
    <p:extLst>
      <p:ext uri="{BB962C8B-B14F-4D97-AF65-F5344CB8AC3E}">
        <p14:creationId xmlns:p14="http://schemas.microsoft.com/office/powerpoint/2010/main" val="69765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can start withdrawing from your 403(b) without penalties as soon as you retire.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</a:t>
            </a:r>
            <a:br>
              <a:rPr lang="en-US" sz="3600" b="1" dirty="0"/>
            </a:br>
            <a:r>
              <a:rPr lang="en-US" dirty="0"/>
              <a:t>Typically, you can start withdrawing without penalties at age 59½. Withdrawing earlier may result in a 10% early withdrawal penalty, along with income taxes.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22168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Security benefits will be enough to cover all your living expenses in retirement.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</a:t>
            </a:r>
            <a:br>
              <a:rPr lang="en-US" sz="3600" b="1" dirty="0"/>
            </a:br>
            <a:r>
              <a:rPr lang="en-US" dirty="0"/>
              <a:t>Social Security is designed to replace only a portion of your pre-retirement income. It’s essential to have other sources of retirement income, such as savings in a 403(b) plan.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5712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don’t need to worry about inflation when planning for retirement.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</a:t>
            </a:r>
            <a:br>
              <a:rPr lang="en-US" sz="3600" b="1" dirty="0"/>
            </a:br>
            <a:r>
              <a:rPr lang="en-US" dirty="0"/>
              <a:t>Inflation can significantly impact your purchasing power over time. It’s crucial to consider inflation when estimating how much you need to save for retirement.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82913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Employer contributions to your 403(b) plan are free money that you should always take advantage of if you can.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Fact:</a:t>
            </a:r>
            <a:br>
              <a:rPr lang="en-US" sz="3600" b="1" dirty="0"/>
            </a:br>
            <a:r>
              <a:rPr lang="en-US" dirty="0"/>
              <a:t>Employer contributions are free money added to your retirement savings. If your employer makes a matching contribution, contribute at least enough to receive the full </a:t>
            </a:r>
            <a:br>
              <a:rPr lang="en-US" dirty="0"/>
            </a:br>
            <a:r>
              <a:rPr lang="en-US" dirty="0"/>
              <a:t>match.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33488" y="4540109"/>
            <a:ext cx="2785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  <a:p>
            <a:endParaRPr lang="en-US" dirty="0"/>
          </a:p>
          <a:p>
            <a:r>
              <a:rPr lang="en-US" dirty="0"/>
              <a:t>Consider customizing the answer with your organization’s contribution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5105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can’t contribute to both a 403(b) plan and an IRA in the same year.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</a:t>
            </a:r>
            <a:br>
              <a:rPr lang="en-US" sz="3600" b="1" dirty="0"/>
            </a:br>
            <a:r>
              <a:rPr lang="en-US" dirty="0"/>
              <a:t>You can contribute to both a 403(b) plan and an IRA in the same year, as long as you stay within the annual contribution limits set by the IRS.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434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Once you reach age 50, you can make catch-up contributions to your 403(b) plan.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Fact:</a:t>
            </a:r>
            <a:br>
              <a:rPr lang="en-US" sz="3600" b="1" dirty="0"/>
            </a:br>
            <a:r>
              <a:rPr lang="en-US" dirty="0"/>
              <a:t>The IRS allows individuals aged 50 and older to make additional "catch-up" contributions to their retirement accounts, helping them boost their retirement savings.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17633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can’t contribute to a 403(b) after you turn 70½.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Fiction:</a:t>
            </a:r>
            <a:br>
              <a:rPr lang="en-US" sz="3600" b="1" dirty="0"/>
            </a:br>
            <a:r>
              <a:rPr lang="en-US" dirty="0"/>
              <a:t>As of 2020, thanks to the SECURE Act, there is no age limit for contributing to a traditional IRA, or 403(b) plan, as long as you are still working and earning income.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3603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16F-F9D0-ACE5-0BBE-E459D01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You should adjust your investment strategy to be more conservative as you get closer to retirement.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/>
              <a:t>Fact:</a:t>
            </a:r>
            <a:br>
              <a:rPr lang="en-US" sz="3600" b="1" dirty="0"/>
            </a:br>
            <a:r>
              <a:rPr lang="en-US" dirty="0"/>
              <a:t>Generally, it’s wise to shift to a more conservative investment strategy as you near retirement to protect your savings from market volatility, though this depends on your individual risk tolerance and retirement goals.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2987B-9BF4-1B8E-6451-0CD5CFE6C410}"/>
              </a:ext>
            </a:extLst>
          </p:cNvPr>
          <p:cNvSpPr txBox="1"/>
          <p:nvPr/>
        </p:nvSpPr>
        <p:spPr>
          <a:xfrm>
            <a:off x="9112468" y="4834759"/>
            <a:ext cx="27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87911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8560</TotalTime>
  <Words>767</Words>
  <Application>Microsoft Macintosh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You can start withdrawing from your 403(b) without penalties as soon as you retire.   Fiction: Typically, you can start withdrawing without penalties at age 59½. Withdrawing earlier may result in a 10% early withdrawal penalty, along with income taxes. </vt:lpstr>
      <vt:lpstr>Social Security benefits will be enough to cover all your living expenses in retirement.   Fiction: Social Security is designed to replace only a portion of your pre-retirement income. It’s essential to have other sources of retirement income, such as savings in a 403(b) plan. </vt:lpstr>
      <vt:lpstr>You don’t need to worry about inflation when planning for retirement.   Fiction: Inflation can significantly impact your purchasing power over time. It’s crucial to consider inflation when estimating how much you need to save for retirement. </vt:lpstr>
      <vt:lpstr>Employer contributions to your 403(b) plan are free money that you should always take advantage of if you can.   Fact: Employer contributions are free money added to your retirement savings. If your employer makes a matching contribution, contribute at least enough to receive the full  match.</vt:lpstr>
      <vt:lpstr>You can’t contribute to both a 403(b) plan and an IRA in the same year.    Fiction: You can contribute to both a 403(b) plan and an IRA in the same year, as long as you stay within the annual contribution limits set by the IRS. </vt:lpstr>
      <vt:lpstr>Once you reach age 50, you can make catch-up contributions to your 403(b) plan.    Fact: The IRS allows individuals aged 50 and older to make additional "catch-up" contributions to their retirement accounts, helping them boost their retirement savings. </vt:lpstr>
      <vt:lpstr>You can’t contribute to a 403(b) after you turn 70½.    Fiction: As of 2020, thanks to the SECURE Act, there is no age limit for contributing to a traditional IRA, or 403(b) plan, as long as you are still working and earning income. </vt:lpstr>
      <vt:lpstr>You should adjust your investment strategy to be more conservative as you get closer to retirement.    Fact: Generally, it’s wise to shift to a more conservative investment strategy as you near retirement to protect your savings from market volatility, though this depends on your individual risk tolerance and retirement goals. </vt:lpstr>
      <vt:lpstr>If you leave a job, you can roll your 403(b) account balance into a new employer’s plan or an IRA without tax penalties.   Fact: You can roll over your account balance into a new employer’s plan or an IRA without incurring taxes or penalties, as long as the rollover is done correctly (typically within 60 days), and the new employer’s plan allows them. </vt:lpstr>
      <vt:lpstr>I need help deciding what to do, but financial advice is too expensive.   Fiction:  Many employers provide free educational resources online or one-on-one with a financial adviser. Ask your human resources representative for more information.  </vt:lpstr>
      <vt:lpstr>I have heard that I will have to pay taxes on all my savings once I retire, so I’m not sure about saving in the plan.   Fact:  It is true that you will have to pay taxes on your pre-tax contributions once you take a distribution, but you would likely pay less than you would if they are taxed now.  Alternatively, you can make Roth after-tax contributions and pay taxes now and your distributions in retirement will be tax free.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Lizhu Huang</dc:creator>
  <cp:lastModifiedBy>Hattie Greenan</cp:lastModifiedBy>
  <cp:revision>9</cp:revision>
  <dcterms:created xsi:type="dcterms:W3CDTF">2025-03-10T20:02:27Z</dcterms:created>
  <dcterms:modified xsi:type="dcterms:W3CDTF">2025-03-26T13:42:28Z</dcterms:modified>
</cp:coreProperties>
</file>