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0" r:id="rId4"/>
    <p:sldId id="277" r:id="rId5"/>
    <p:sldId id="278" r:id="rId6"/>
    <p:sldId id="279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CC5"/>
    <a:srgbClr val="FBBAFF"/>
    <a:srgbClr val="524F88"/>
    <a:srgbClr val="9670AD"/>
    <a:srgbClr val="F1F0FF"/>
    <a:srgbClr val="87EFFF"/>
    <a:srgbClr val="00B8FC"/>
    <a:srgbClr val="2E6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EC4D8-8824-21A2-E125-367B56B2FFCC}" v="4" dt="2026-05-27T14:28:01.581"/>
    <p1510:client id="{58DFD4EA-0B9C-48E9-9312-2D796E292DA7}" v="73" dt="2026-05-27T14:33:44.187"/>
    <p1510:client id="{892B2828-1CDB-460C-BBBC-6220A9195BBE}" v="7" dt="2026-05-27T14:47:04.064"/>
    <p1510:client id="{A3AC617C-E77C-28EC-C572-E3BA9891F743}" v="1" dt="2026-05-27T14:29:08.066"/>
    <p1510:client id="{D33A82A6-23B7-C640-5589-66B3A72E5AA3}" v="163" dt="2026-05-27T14:26:15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4F78-C563-F243-B431-A10CA7DD7EBF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943B-DF99-1445-98DD-557E6F01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7AE8DC-4BF8-7492-3FC7-2B4BFFDA0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AB849-7ADA-0068-3B63-E1AD0D44583D}"/>
              </a:ext>
            </a:extLst>
          </p:cNvPr>
          <p:cNvSpPr txBox="1">
            <a:spLocks/>
          </p:cNvSpPr>
          <p:nvPr userDrawn="1"/>
        </p:nvSpPr>
        <p:spPr>
          <a:xfrm>
            <a:off x="1524000" y="2113005"/>
            <a:ext cx="9144000" cy="139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00" b="1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7DB-2818-8EBC-5771-96942C7B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649D-0862-503C-3B77-B9DF3A4A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D0CB-C7C7-0BED-8787-CC2E12D4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7EA5-53B0-7021-3CF7-3A64823F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DB07-29A4-0DD5-B4C1-856386CD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91A2D-861E-A3FD-3FDB-57B4094F0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9932E-B1EE-C3A7-ECEC-10EDBF6F8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47598-4355-E491-772F-62594680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5AE1-3BDC-66B3-960B-7BEE1A08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A125-8D85-B6F5-8B06-E717E437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2E72-DCB5-66E5-0DAB-DE4319543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3538" y="2001795"/>
            <a:ext cx="9368462" cy="2908858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DFB57-670B-7CF5-BE74-1CD1ECAF92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2392" y="5046577"/>
            <a:ext cx="9368461" cy="113180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B8289-A06D-A032-36FC-9E9D42F81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4607" y="2001795"/>
            <a:ext cx="2934578" cy="44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52220C-224E-7179-A978-E356B7BA1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9049" y="395416"/>
            <a:ext cx="10762735" cy="1005918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3B6E26-36F2-8CC4-B956-B8A6D546E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49" y="1685540"/>
            <a:ext cx="10762735" cy="13789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Body 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694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7BC6-733D-EA76-5522-0BD39D35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85900"/>
            <a:ext cx="11274669" cy="37777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4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01A9-A4C8-AD98-066F-EC3D2CBF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E91F5-7CD4-80EF-EDAD-A3908F07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EB85-6D05-A28B-92B2-52CE7CA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BD0A-EA13-8A42-95AC-AF183DDA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AD39-1D68-BBB2-BE83-8F9D43C9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F970-917C-4A26-E315-F976E84A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2EC8-7640-A1D0-F9D4-CFFFEC9B1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D4D9-B950-1EE7-2CD1-93EEA9BBC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D1BF-F9B1-B0D2-4B9A-8DD5ACC5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7C20F-EFEA-2D38-7EBF-870876B6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192CA-EAD0-D427-5343-615FA018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2566-73F4-70EB-4982-96A4ACAC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5E96C-8AE1-5300-A543-630DE9F03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C26CF-F383-BA27-DB40-2C2ECA724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8F14C-C411-72FE-F15E-E49EA1FD8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E2C02-D278-9813-A678-B4F49D1F9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76C80-BBE4-E273-C0F9-212F058B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0BB2B-00FB-DA21-905F-869B70B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21FFA-0801-A5DC-824A-5F4F2AFF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F8A1-E74A-03E6-C2BB-41034349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B4256-6CB1-1846-2750-9C32DD62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77588-8B6B-1627-641F-438542D6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9337E-2063-DBDE-58F7-271D94CD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BC3F8-2491-CBF2-6EA6-BE38D36B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AE51-90E9-F5D2-9BF0-34DBE672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0173E-5842-457C-E869-E82F2341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5B06-61F3-3FC2-8230-D81D4162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62F1-47C9-37D0-D67D-018181D4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7DDDF-89A3-C758-E02B-75D143D3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23783-5F0A-0C0D-C44B-064EC25D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032F0-DB46-9642-3452-76E1F81F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AD5D-6377-E0FA-91D9-6A7D426D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739E-1B2D-91D8-AD9C-6850E6B7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97AD2-859D-A2D9-6386-11472BB5C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169E-5383-3B50-D113-02C31AABA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51E76-0E91-62D1-DBAD-5736CCCF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AB4B-B042-5479-8FEF-6310A1B0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8FE75-C104-7A11-B255-E8B28ECA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1C982-D421-3616-C410-5A8E72EB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E726-48BA-0467-0560-E7CAF963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CAC1-97DB-B79B-6B65-27E11EA1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674C8-D80C-A54E-B7FD-90EB85B0008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082F5-F88D-A5F3-B71F-DC4C53F5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3F26-1641-1E19-D548-1D28C356E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2A2A39-9265-84F5-F7A3-BA984352B405}"/>
              </a:ext>
            </a:extLst>
          </p:cNvPr>
          <p:cNvSpPr txBox="1">
            <a:spLocks/>
          </p:cNvSpPr>
          <p:nvPr/>
        </p:nvSpPr>
        <p:spPr>
          <a:xfrm>
            <a:off x="3294185" y="2577910"/>
            <a:ext cx="8897815" cy="290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i="1">
                <a:solidFill>
                  <a:srgbClr val="6F4CC5"/>
                </a:solidFill>
                <a:latin typeface="Aptos Display" panose="020B0004020202020204" pitchFamily="34" charset="0"/>
              </a:rPr>
              <a:t>Three ways to manage your retirement account.</a:t>
            </a:r>
          </a:p>
        </p:txBody>
      </p:sp>
    </p:spTree>
    <p:extLst>
      <p:ext uri="{BB962C8B-B14F-4D97-AF65-F5344CB8AC3E}">
        <p14:creationId xmlns:p14="http://schemas.microsoft.com/office/powerpoint/2010/main" val="294465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8A9FD-595A-8FA8-69BE-0D9CF731AAAE}"/>
              </a:ext>
            </a:extLst>
          </p:cNvPr>
          <p:cNvSpPr txBox="1">
            <a:spLocks/>
          </p:cNvSpPr>
          <p:nvPr/>
        </p:nvSpPr>
        <p:spPr>
          <a:xfrm>
            <a:off x="590312" y="3140320"/>
            <a:ext cx="11274669" cy="3777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>
                <a:solidFill>
                  <a:srgbClr val="524F88"/>
                </a:solidFill>
                <a:latin typeface="+mn-lt"/>
              </a:rPr>
              <a:t>Choosing how to invest in your retirement plan comes down to how comfortable you are with making your own investment choices. </a:t>
            </a:r>
            <a:r>
              <a:rPr lang="en-US" sz="2800">
                <a:solidFill>
                  <a:srgbClr val="524F8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Everyone’s comfort level is different—so you can pick the approach that fits you best. </a:t>
            </a:r>
            <a:br>
              <a:rPr lang="en-US" sz="2800">
                <a:solidFill>
                  <a:srgbClr val="524F8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rgbClr val="524F8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524F8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Select the path that matches your comfort level — and focus on what matters most: </a:t>
            </a:r>
            <a:r>
              <a:rPr lang="en-US" sz="2800">
                <a:solidFill>
                  <a:srgbClr val="FBBA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saving what you can, when you can. </a:t>
            </a:r>
            <a:br>
              <a:rPr lang="en-US" sz="2800">
                <a:solidFill>
                  <a:srgbClr val="FBBA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DEBFF-9F10-A95B-F8B3-76C07161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" t="8122" r="5147" b="21242"/>
          <a:stretch>
            <a:fillRect/>
          </a:stretch>
        </p:blipFill>
        <p:spPr>
          <a:xfrm>
            <a:off x="527464" y="0"/>
            <a:ext cx="11217647" cy="135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66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51A8-3D5B-678F-9539-F8B1ADD8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05890-B9BE-D8B9-CFCF-84DA6988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7" t="2277" r="2943" b="84459"/>
          <a:stretch>
            <a:fillRect/>
          </a:stretch>
        </p:blipFill>
        <p:spPr>
          <a:xfrm>
            <a:off x="1326127" y="0"/>
            <a:ext cx="9539746" cy="162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1A4E95-E385-C0E0-44F8-76EE3BEA7468}"/>
              </a:ext>
            </a:extLst>
          </p:cNvPr>
          <p:cNvSpPr txBox="1">
            <a:spLocks/>
          </p:cNvSpPr>
          <p:nvPr/>
        </p:nvSpPr>
        <p:spPr>
          <a:xfrm>
            <a:off x="458664" y="1828800"/>
            <a:ext cx="11274669" cy="1975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Set It and Forget It — Target Date Funds (TDFs)</a:t>
            </a:r>
            <a:br>
              <a:rPr lang="en-US" sz="180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Make one investment choice, or stay here if automatically enrolled into it, and it will automatically adjust over time to an age-appropriate mix of investments.</a:t>
            </a:r>
            <a:br>
              <a:rPr lang="en-US" sz="2000" b="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rgbClr val="6F4CC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KEY FEATURES:</a:t>
            </a:r>
            <a:endParaRPr lang="en-US" sz="2000">
              <a:solidFill>
                <a:srgbClr val="6F4CC5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6D6476-6108-5C35-1639-2820A9727555}"/>
              </a:ext>
            </a:extLst>
          </p:cNvPr>
          <p:cNvSpPr txBox="1">
            <a:spLocks/>
          </p:cNvSpPr>
          <p:nvPr/>
        </p:nvSpPr>
        <p:spPr>
          <a:xfrm>
            <a:off x="917331" y="3429000"/>
            <a:ext cx="11274669" cy="215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6F4CC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TDF is built for your expected retirement age of 65 (can be adjusted)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6F4CC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Simple, long-term strategy with minimal effort.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6F4CC5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Automatically adjusted over time and managed by investment professionals.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E9D46-47AD-285C-251C-5FD7C4457A07}"/>
              </a:ext>
            </a:extLst>
          </p:cNvPr>
          <p:cNvSpPr txBox="1"/>
          <p:nvPr/>
        </p:nvSpPr>
        <p:spPr>
          <a:xfrm>
            <a:off x="633046" y="5636981"/>
            <a:ext cx="108410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BBAFF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want a straightforward approach with minimal ongoing decisions, staying in your Target Date Fund may be the right choice.</a:t>
            </a:r>
            <a:br>
              <a:rPr lang="en-US" b="1">
                <a:solidFill>
                  <a:srgbClr val="FBBAFF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FBB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4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B61C-ACC0-23A4-2E46-2B9E97C96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133" y="2332166"/>
            <a:ext cx="10762735" cy="10059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dirty="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Do It For Me — Managed Accounts</a:t>
            </a:r>
            <a:br>
              <a:rPr lang="en-US" sz="1800" dirty="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A professional service manages your investments based on your personal situation.</a:t>
            </a:r>
            <a:br>
              <a:rPr lang="en-US" sz="2000" dirty="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KEY FEATURES:</a:t>
            </a:r>
            <a:endParaRPr lang="en-US" sz="2000" dirty="0">
              <a:solidFill>
                <a:srgbClr val="6F4CC5"/>
              </a:solidFill>
              <a:latin typeface="Aptos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684C-8105-7A01-2555-6535EA85B850}"/>
              </a:ext>
            </a:extLst>
          </p:cNvPr>
          <p:cNvSpPr txBox="1"/>
          <p:nvPr/>
        </p:nvSpPr>
        <p:spPr>
          <a:xfrm>
            <a:off x="358665" y="6043448"/>
            <a:ext cx="11374669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0">
                <a:solidFill>
                  <a:srgbClr val="FBBAFF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Best for participants who want personalized guidance and ongoing management.</a:t>
            </a:r>
            <a:r>
              <a:rPr lang="en-US" sz="2200">
                <a:solidFill>
                  <a:srgbClr val="FBBAFF"/>
                </a:solidFill>
                <a:effectLst/>
              </a:rPr>
              <a:t> </a:t>
            </a:r>
            <a:endParaRPr lang="en-US" sz="2200">
              <a:solidFill>
                <a:srgbClr val="FBBA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3EBED0-B469-7ECC-6E7A-05E2D39A5027}"/>
              </a:ext>
            </a:extLst>
          </p:cNvPr>
          <p:cNvSpPr txBox="1">
            <a:spLocks/>
          </p:cNvSpPr>
          <p:nvPr/>
        </p:nvSpPr>
        <p:spPr>
          <a:xfrm>
            <a:off x="1389994" y="3186824"/>
            <a:ext cx="9584121" cy="2858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Customized using </a:t>
            </a:r>
            <a:r>
              <a:rPr lang="en-US" sz="2000" i="1">
                <a:solidFill>
                  <a:srgbClr val="6F4CC5"/>
                </a:solidFill>
                <a:latin typeface="Aptos"/>
                <a:ea typeface="Times New Roman" panose="02020603050405020304" pitchFamily="18" charset="0"/>
                <a:cs typeface="Times New Roman"/>
              </a:rPr>
              <a:t>your</a:t>
            </a: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 age, risk tolerance, income, and goals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Professionals make investment decisions for you and adjustments happen automatically over time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Designed to align your investments with your broader financial picture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 kern="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There is a fee for this service.</a:t>
            </a:r>
            <a:endParaRPr lang="en-US" sz="2000" i="1">
              <a:solidFill>
                <a:srgbClr val="6F4CC5"/>
              </a:solidFill>
              <a:latin typeface="Apto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16E1A-ECD6-C7AD-1CC8-BBC471A98C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" t="8122" r="5147" b="21242"/>
          <a:stretch>
            <a:fillRect/>
          </a:stretch>
        </p:blipFill>
        <p:spPr>
          <a:xfrm>
            <a:off x="527464" y="0"/>
            <a:ext cx="11217647" cy="135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B61C-ACC0-23A4-2E46-2B9E97C96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216" y="2691999"/>
            <a:ext cx="10762735" cy="10059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700" b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Do It Myself</a:t>
            </a:r>
            <a:br>
              <a:rPr lang="en-US" sz="27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>
                <a:latin typeface="Aptos"/>
                <a:ea typeface="Times New Roman" panose="02020603050405020304" pitchFamily="18" charset="0"/>
                <a:cs typeface="Times New Roman"/>
              </a:rPr>
            </a:br>
            <a:r>
              <a:rPr lang="en-US" sz="200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You choose the funds and make the investment decisions from your plan’s core lineup. </a:t>
            </a:r>
            <a:br>
              <a:rPr lang="en-US" sz="2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>
                <a:latin typeface="Aptos"/>
                <a:ea typeface="Times New Roman" panose="02020603050405020304" pitchFamily="18" charset="0"/>
                <a:cs typeface="Times New Roman"/>
              </a:rPr>
            </a:br>
            <a:r>
              <a:rPr lang="en-US" sz="200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KEY FEATURES:</a:t>
            </a:r>
            <a:endParaRPr lang="en-US" sz="2000">
              <a:solidFill>
                <a:srgbClr val="6F4CC5"/>
              </a:solidFill>
              <a:latin typeface="Aptos"/>
              <a:cs typeface="Times New Roman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6E7992-1019-3B2E-FA1C-68CA9716F4E3}"/>
              </a:ext>
            </a:extLst>
          </p:cNvPr>
          <p:cNvSpPr txBox="1">
            <a:spLocks/>
          </p:cNvSpPr>
          <p:nvPr/>
        </p:nvSpPr>
        <p:spPr>
          <a:xfrm>
            <a:off x="1488831" y="3538168"/>
            <a:ext cx="11226958" cy="245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Select your own mix of stocks, bonds, and other funds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Adjust your investments over time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Monitor performance and rebalance as needed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0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You have full control — and full responsibility — for your allocation strategy</a:t>
            </a:r>
            <a:r>
              <a:rPr lang="en-US" sz="200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684C-8105-7A01-2555-6535EA85B850}"/>
              </a:ext>
            </a:extLst>
          </p:cNvPr>
          <p:cNvSpPr txBox="1"/>
          <p:nvPr/>
        </p:nvSpPr>
        <p:spPr>
          <a:xfrm>
            <a:off x="265282" y="5857091"/>
            <a:ext cx="11374669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>
                <a:solidFill>
                  <a:srgbClr val="FBBAFF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Best for people confident managing money and staying actively involved.</a:t>
            </a:r>
            <a:r>
              <a:rPr lang="en-US" sz="2200">
                <a:solidFill>
                  <a:srgbClr val="FBBAFF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 </a:t>
            </a:r>
            <a:endParaRPr lang="en-US" sz="2200">
              <a:solidFill>
                <a:srgbClr val="FBBAFF"/>
              </a:solidFill>
              <a:latin typeface="Aptos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680A7-B99D-7165-F4BE-F33C5D4E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7" t="2277" r="2943" b="84459"/>
          <a:stretch>
            <a:fillRect/>
          </a:stretch>
        </p:blipFill>
        <p:spPr>
          <a:xfrm>
            <a:off x="1326127" y="0"/>
            <a:ext cx="9539746" cy="162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835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B61C-ACC0-23A4-2E46-2B9E97C96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549" y="2247499"/>
            <a:ext cx="10762735" cy="10059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700" b="1">
                <a:solidFill>
                  <a:srgbClr val="6F4CC5"/>
                </a:solidFill>
                <a:latin typeface="Aptos"/>
                <a:ea typeface="Times New Roman" panose="02020603050405020304" pitchFamily="18" charset="0"/>
                <a:cs typeface="Times New Roman"/>
              </a:rPr>
              <a:t>Our Investment Options Include:</a:t>
            </a:r>
            <a:br>
              <a:rPr lang="en-US" sz="180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Our plan offers a target date fund, a few bond funds, a stable value fund, a few stock funds, and a balanced fund</a:t>
            </a:r>
            <a:r>
              <a:rPr lang="en-US" sz="1800" i="1">
                <a:solidFill>
                  <a:srgbClr val="6F4CC5"/>
                </a:solidFill>
                <a:latin typeface="Apto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1800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….</a:t>
            </a:r>
            <a:br>
              <a:rPr lang="en-US" sz="180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>
                <a:solidFill>
                  <a:srgbClr val="6F4CC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KEY FEATURES:</a:t>
            </a:r>
            <a:endParaRPr lang="en-US" sz="2000">
              <a:solidFill>
                <a:srgbClr val="6F4CC5"/>
              </a:solidFill>
              <a:latin typeface="Aptos"/>
              <a:cs typeface="Times New Roman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6E7992-1019-3B2E-FA1C-68CA9716F4E3}"/>
              </a:ext>
            </a:extLst>
          </p:cNvPr>
          <p:cNvSpPr txBox="1">
            <a:spLocks/>
          </p:cNvSpPr>
          <p:nvPr/>
        </p:nvSpPr>
        <p:spPr>
          <a:xfrm>
            <a:off x="793244" y="2944284"/>
            <a:ext cx="10686089" cy="3174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A </a:t>
            </a: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bond fund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1600" b="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is an investment that lends money to governments or companies and earns interest.</a:t>
            </a:r>
            <a:r>
              <a:rPr lang="en-US" sz="1600" b="1">
                <a:solidFill>
                  <a:srgbClr val="6F4CC5"/>
                </a:solidFill>
                <a:latin typeface="+mn-lt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It’s generally steadier than a stock fund, but its value can still rise or fall. A </a:t>
            </a: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stable value fund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 invests in bonds but has an insurance around it to maintain its value (will not fall). </a:t>
            </a:r>
          </a:p>
          <a:p>
            <a:pPr marL="342900" marR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Stock funds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 </a:t>
            </a:r>
            <a:r>
              <a:rPr lang="en-US" sz="1600" b="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buy shares of many different companies and have the opportunity for more growth than bond funds, but also more risk - their value 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will also rise and fall over time</a:t>
            </a:r>
            <a:r>
              <a:rPr lang="en-US" sz="1600" b="1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.</a:t>
            </a:r>
            <a:endParaRPr lang="en-US" sz="1600">
              <a:solidFill>
                <a:srgbClr val="6F4CC5"/>
              </a:solidFill>
              <a:effectLst/>
              <a:latin typeface="+mn-lt"/>
              <a:ea typeface="Times New Roman" panose="02020603050405020304" pitchFamily="18" charset="0"/>
              <a:cs typeface="Segoe UI"/>
            </a:endParaRPr>
          </a:p>
          <a:p>
            <a:pPr marL="342900" marR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Target date funds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, </a:t>
            </a: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balanced funds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, and</a:t>
            </a:r>
            <a:r>
              <a:rPr lang="en-US" sz="1600">
                <a:solidFill>
                  <a:srgbClr val="FBBAFF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 asset allocation or model portfolios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 are funds that have a mix of stocks and bonds either at a set percentage (balanced/target risk funds) or that mix of stocks and bonds adjust over time as you near </a:t>
            </a:r>
            <a:r>
              <a:rPr lang="en-US" sz="1600">
                <a:solidFill>
                  <a:srgbClr val="6F4CC5"/>
                </a:solidFill>
                <a:latin typeface="+mn-lt"/>
                <a:ea typeface="Times New Roman" panose="02020603050405020304" pitchFamily="18" charset="0"/>
                <a:cs typeface="Segoe UI"/>
              </a:rPr>
              <a:t>retirement (TDFs) to 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be less risky </a:t>
            </a:r>
            <a:r>
              <a:rPr lang="en-US" sz="1600">
                <a:solidFill>
                  <a:srgbClr val="6F4CC5"/>
                </a:solidFill>
                <a:latin typeface="+mn-lt"/>
                <a:ea typeface="Times New Roman" panose="02020603050405020304" pitchFamily="18" charset="0"/>
                <a:cs typeface="Segoe UI"/>
              </a:rPr>
              <a:t>(</a:t>
            </a:r>
            <a:r>
              <a:rPr lang="en-US" sz="1600">
                <a:solidFill>
                  <a:srgbClr val="6F4CC5"/>
                </a:solidFill>
                <a:effectLst/>
                <a:latin typeface="+mn-lt"/>
                <a:ea typeface="Times New Roman" panose="02020603050405020304" pitchFamily="18" charset="0"/>
                <a:cs typeface="Segoe UI"/>
              </a:rPr>
              <a:t>fewer stocks) and more stable (more bonds).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684C-8105-7A01-2555-6535EA85B850}"/>
              </a:ext>
            </a:extLst>
          </p:cNvPr>
          <p:cNvSpPr txBox="1"/>
          <p:nvPr/>
        </p:nvSpPr>
        <p:spPr>
          <a:xfrm>
            <a:off x="104665" y="6011771"/>
            <a:ext cx="11374669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>
                <a:solidFill>
                  <a:srgbClr val="FBBAFF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Optional slide to include brief overview of plan options or delete.</a:t>
            </a:r>
            <a:r>
              <a:rPr lang="en-US" sz="2200">
                <a:solidFill>
                  <a:srgbClr val="FBBAFF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 </a:t>
            </a:r>
            <a:endParaRPr lang="en-US" sz="2200">
              <a:solidFill>
                <a:srgbClr val="FBBAFF"/>
              </a:solidFill>
              <a:latin typeface="Aptos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20CFE-EF01-A7D9-BC4A-9B0438A3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" t="8122" r="5147" b="21242"/>
          <a:stretch>
            <a:fillRect/>
          </a:stretch>
        </p:blipFill>
        <p:spPr>
          <a:xfrm>
            <a:off x="527464" y="0"/>
            <a:ext cx="11217647" cy="135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23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1376-32D0-C367-492E-611E9180A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596" y="-1585955"/>
            <a:ext cx="9368462" cy="290885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6F4CC5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32AA1-7998-2FD2-D4C5-21077AD7B1BE}"/>
              </a:ext>
            </a:extLst>
          </p:cNvPr>
          <p:cNvSpPr txBox="1"/>
          <p:nvPr/>
        </p:nvSpPr>
        <p:spPr>
          <a:xfrm>
            <a:off x="3323430" y="2328418"/>
            <a:ext cx="8121712" cy="2960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Your Target Date Fund is a very strong starting point, and you can stay here for the entirety of your working years (and maybe more) – set it once and forget it.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If you want more personalization (with a fee), choose managed accounts (Do It For Me). </a:t>
            </a:r>
            <a:endParaRPr lang="en-US" i="1">
              <a:solidFill>
                <a:srgbClr val="6F4CC5"/>
              </a:solidFill>
              <a:latin typeface="Aptos"/>
              <a:ea typeface="Times New Roman" panose="02020603050405020304" pitchFamily="18" charset="0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i="1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If you and/or your advisor want more control, choose to “Do It Myself” and pick your own investments from your plan’s lineup.</a:t>
            </a:r>
            <a:r>
              <a:rPr lang="en-US" i="1">
                <a:solidFill>
                  <a:schemeClr val="bg1">
                    <a:lumMod val="95000"/>
                  </a:schemeClr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 </a:t>
            </a:r>
            <a:endParaRPr lang="en-US" i="1">
              <a:solidFill>
                <a:schemeClr val="bg1">
                  <a:lumMod val="95000"/>
                </a:schemeClr>
              </a:solidFill>
              <a:latin typeface="Aptos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129A0-1A52-6395-F1B1-3014392BA337}"/>
              </a:ext>
            </a:extLst>
          </p:cNvPr>
          <p:cNvSpPr txBox="1"/>
          <p:nvPr/>
        </p:nvSpPr>
        <p:spPr>
          <a:xfrm>
            <a:off x="2747045" y="5463358"/>
            <a:ext cx="9292392" cy="851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0">
                <a:solidFill>
                  <a:srgbClr val="6F4CC5"/>
                </a:solidFill>
                <a:effectLst/>
                <a:latin typeface="Aptos"/>
                <a:ea typeface="Times New Roman" panose="02020603050405020304" pitchFamily="18" charset="0"/>
                <a:cs typeface="Times New Roman"/>
              </a:rPr>
              <a:t>Select the path that matches your comfort level — and focus on what matters most: saving what you can, when you can. </a:t>
            </a:r>
            <a:endParaRPr lang="en-US" sz="2200" b="1">
              <a:solidFill>
                <a:srgbClr val="6F4CC5"/>
              </a:solidFill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09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Do It For Me — Managed Accounts A professional service manages your investments based on your personal situation.  KEY FEATURES:</vt:lpstr>
      <vt:lpstr>Do It Myself  You choose the funds and make the investment decisions from your plan’s core lineup.   KEY FEATURES:</vt:lpstr>
      <vt:lpstr>Our Investment Options Include: Our plan offers a target date fund, a few bond funds, a stable value fund, a few stock funds, and a balanced fund ….  KEY FEATURES: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Lizhu Huang</dc:creator>
  <cp:lastModifiedBy>Jessica D'Amico</cp:lastModifiedBy>
  <cp:revision>2</cp:revision>
  <dcterms:created xsi:type="dcterms:W3CDTF">2025-03-10T20:02:27Z</dcterms:created>
  <dcterms:modified xsi:type="dcterms:W3CDTF">2026-06-04T18:49:23Z</dcterms:modified>
</cp:coreProperties>
</file>