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341" r:id="rId3"/>
    <p:sldId id="340" r:id="rId4"/>
    <p:sldId id="342" r:id="rId5"/>
    <p:sldId id="353" r:id="rId6"/>
    <p:sldId id="344" r:id="rId7"/>
    <p:sldId id="352" r:id="rId8"/>
    <p:sldId id="351" r:id="rId9"/>
    <p:sldId id="318" r:id="rId10"/>
    <p:sldId id="345" r:id="rId11"/>
    <p:sldId id="31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B1B2C"/>
    <a:srgbClr val="D61A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3"/>
    <p:restoredTop sz="83265"/>
  </p:normalViewPr>
  <p:slideViewPr>
    <p:cSldViewPr snapToGrid="0">
      <p:cViewPr varScale="1">
        <p:scale>
          <a:sx n="105" d="100"/>
          <a:sy n="105" d="100"/>
        </p:scale>
        <p:origin x="103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Users\hattiegreenan\Desktop\hcri\HCRI%202024%20graphs_k%20and%20B.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lumMod val="65000"/>
                    <a:lumOff val="35000"/>
                  </a:schemeClr>
                </a:solidFill>
                <a:latin typeface="+mn-lt"/>
                <a:ea typeface="+mn-ea"/>
                <a:cs typeface="+mn-cs"/>
              </a:defRPr>
            </a:pPr>
            <a:r>
              <a:rPr lang="en-US" sz="1200" dirty="0"/>
              <a:t>Vesting Schedules Used (PSCA 2024 NQDC Survey)</a:t>
            </a:r>
          </a:p>
        </c:rich>
      </c:tx>
      <c:layout>
        <c:manualLayout>
          <c:xMode val="edge"/>
          <c:yMode val="edge"/>
          <c:x val="0.19765432328815086"/>
          <c:y val="2.459005992468967E-2"/>
        </c:manualLayout>
      </c:layout>
      <c:overlay val="0"/>
      <c:spPr>
        <a:noFill/>
        <a:ln>
          <a:noFill/>
        </a:ln>
        <a:effectLst/>
      </c:spPr>
    </c:title>
    <c:autoTitleDeleted val="0"/>
    <c:plotArea>
      <c:layout/>
      <c:pieChart>
        <c:varyColors val="1"/>
        <c:ser>
          <c:idx val="0"/>
          <c:order val="0"/>
          <c:spPr>
            <a:scene3d>
              <a:camera prst="orthographicFront"/>
              <a:lightRig rig="threePt" dir="t"/>
            </a:scene3d>
          </c:spPr>
          <c:dPt>
            <c:idx val="0"/>
            <c:bubble3D val="0"/>
            <c:spPr>
              <a:solidFill>
                <a:srgbClr val="F8231F"/>
              </a:solidFill>
              <a:ln>
                <a:noFill/>
              </a:ln>
              <a:effectLst>
                <a:outerShdw blurRad="40000" dist="23000" dir="5400000" rotWithShape="0">
                  <a:srgbClr val="000000">
                    <a:alpha val="35000"/>
                  </a:srgbClr>
                </a:outerShdw>
              </a:effectLst>
              <a:scene3d>
                <a:camera prst="orthographicFront"/>
                <a:lightRig rig="threePt" dir="t"/>
              </a:scene3d>
            </c:spPr>
            <c:extLst>
              <c:ext xmlns:c16="http://schemas.microsoft.com/office/drawing/2014/chart" uri="{C3380CC4-5D6E-409C-BE32-E72D297353CC}">
                <c16:uniqueId val="{00000001-B3CA-A344-8ECC-27C9E61ECC64}"/>
              </c:ext>
            </c:extLst>
          </c:dPt>
          <c:dPt>
            <c:idx val="1"/>
            <c:bubble3D val="0"/>
            <c:spPr>
              <a:solidFill>
                <a:srgbClr val="8533FD"/>
              </a:solidFill>
              <a:ln>
                <a:noFill/>
              </a:ln>
              <a:effectLst>
                <a:outerShdw blurRad="40000" dist="23000" dir="5400000" rotWithShape="0">
                  <a:srgbClr val="000000">
                    <a:alpha val="35000"/>
                  </a:srgbClr>
                </a:outerShdw>
              </a:effectLst>
              <a:scene3d>
                <a:camera prst="orthographicFront"/>
                <a:lightRig rig="threePt" dir="t"/>
              </a:scene3d>
            </c:spPr>
            <c:extLst>
              <c:ext xmlns:c16="http://schemas.microsoft.com/office/drawing/2014/chart" uri="{C3380CC4-5D6E-409C-BE32-E72D297353CC}">
                <c16:uniqueId val="{00000003-B3CA-A344-8ECC-27C9E61ECC64}"/>
              </c:ext>
            </c:extLst>
          </c:dPt>
          <c:dPt>
            <c:idx val="2"/>
            <c:bubble3D val="0"/>
            <c:spPr>
              <a:solidFill>
                <a:srgbClr val="2C5697"/>
              </a:solidFill>
              <a:ln>
                <a:noFill/>
              </a:ln>
              <a:effectLst>
                <a:outerShdw blurRad="40000" dist="23000" dir="5400000" rotWithShape="0">
                  <a:srgbClr val="000000">
                    <a:alpha val="35000"/>
                  </a:srgbClr>
                </a:outerShdw>
              </a:effectLst>
              <a:scene3d>
                <a:camera prst="orthographicFront"/>
                <a:lightRig rig="threePt" dir="t"/>
              </a:scene3d>
            </c:spPr>
            <c:extLst>
              <c:ext xmlns:c16="http://schemas.microsoft.com/office/drawing/2014/chart" uri="{C3380CC4-5D6E-409C-BE32-E72D297353CC}">
                <c16:uniqueId val="{00000005-B3CA-A344-8ECC-27C9E61ECC64}"/>
              </c:ext>
            </c:extLst>
          </c:dPt>
          <c:dPt>
            <c:idx val="3"/>
            <c:bubble3D val="0"/>
            <c:spPr>
              <a:solidFill>
                <a:srgbClr val="EAB92D"/>
              </a:solidFill>
              <a:ln>
                <a:noFill/>
              </a:ln>
              <a:effectLst>
                <a:outerShdw blurRad="40000" dist="23000" dir="5400000" rotWithShape="0">
                  <a:srgbClr val="000000">
                    <a:alpha val="35000"/>
                  </a:srgbClr>
                </a:outerShdw>
              </a:effectLst>
              <a:scene3d>
                <a:camera prst="orthographicFront"/>
                <a:lightRig rig="threePt" dir="t"/>
              </a:scene3d>
            </c:spPr>
            <c:extLst>
              <c:ext xmlns:c16="http://schemas.microsoft.com/office/drawing/2014/chart" uri="{C3380CC4-5D6E-409C-BE32-E72D297353CC}">
                <c16:uniqueId val="{00000007-B3CA-A344-8ECC-27C9E61ECC64}"/>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Sheet6!$A$63:$A$66</c:f>
              <c:strCache>
                <c:ptCount val="4"/>
                <c:pt idx="0">
                  <c:v>Immediate Full Vesting</c:v>
                </c:pt>
                <c:pt idx="1">
                  <c:v>Graded Vesting</c:v>
                </c:pt>
                <c:pt idx="2">
                  <c:v>Cliff Vesting </c:v>
                </c:pt>
                <c:pt idx="3">
                  <c:v>Other</c:v>
                </c:pt>
              </c:strCache>
            </c:strRef>
          </c:cat>
          <c:val>
            <c:numRef>
              <c:f>Sheet6!$B$63:$B$66</c:f>
              <c:numCache>
                <c:formatCode>0.0%</c:formatCode>
                <c:ptCount val="4"/>
                <c:pt idx="0">
                  <c:v>0.32200000000000001</c:v>
                </c:pt>
                <c:pt idx="1">
                  <c:v>0.47099999999999997</c:v>
                </c:pt>
                <c:pt idx="2">
                  <c:v>0.17399999999999999</c:v>
                </c:pt>
                <c:pt idx="3">
                  <c:v>3.3000000000000002E-2</c:v>
                </c:pt>
              </c:numCache>
            </c:numRef>
          </c:val>
          <c:extLst>
            <c:ext xmlns:c16="http://schemas.microsoft.com/office/drawing/2014/chart" uri="{C3380CC4-5D6E-409C-BE32-E72D297353CC}">
              <c16:uniqueId val="{00000008-B3CA-A344-8ECC-27C9E61ECC64}"/>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6.1739498970145253E-2"/>
          <c:y val="0.8014911381884281"/>
          <c:w val="0.87652100205970962"/>
          <c:h val="0.1985088618115719"/>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68BD94-FB50-034A-A47C-26ACBBDF6F63}" type="datetimeFigureOut">
              <a:rPr lang="en-US" smtClean="0"/>
              <a:t>10/7/25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7CFDFF-EEEF-D64B-A7A0-7055185AA9AB}" type="slidenum">
              <a:rPr lang="en-US" smtClean="0"/>
              <a:t>‹#›</a:t>
            </a:fld>
            <a:endParaRPr lang="en-US"/>
          </a:p>
        </p:txBody>
      </p:sp>
    </p:spTree>
    <p:extLst>
      <p:ext uri="{BB962C8B-B14F-4D97-AF65-F5344CB8AC3E}">
        <p14:creationId xmlns:p14="http://schemas.microsoft.com/office/powerpoint/2010/main" val="4035222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6AB9C-3E32-3744-BDBE-20AE0FE3D6F3}" type="slidenum">
              <a:rPr lang="en-US" smtClean="0"/>
              <a:t>2</a:t>
            </a:fld>
            <a:endParaRPr lang="en-US"/>
          </a:p>
        </p:txBody>
      </p:sp>
    </p:spTree>
    <p:extLst>
      <p:ext uri="{BB962C8B-B14F-4D97-AF65-F5344CB8AC3E}">
        <p14:creationId xmlns:p14="http://schemas.microsoft.com/office/powerpoint/2010/main" val="4083058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6AB9C-3E32-3744-BDBE-20AE0FE3D6F3}" type="slidenum">
              <a:rPr lang="en-US" smtClean="0"/>
              <a:t>3</a:t>
            </a:fld>
            <a:endParaRPr lang="en-US"/>
          </a:p>
        </p:txBody>
      </p:sp>
    </p:spTree>
    <p:extLst>
      <p:ext uri="{BB962C8B-B14F-4D97-AF65-F5344CB8AC3E}">
        <p14:creationId xmlns:p14="http://schemas.microsoft.com/office/powerpoint/2010/main" val="1515863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3444C4C-4A50-4BF2-BA82-ACBE1CED2635}" type="slidenum">
              <a:rPr lang="en-US" smtClean="0"/>
              <a:t>9</a:t>
            </a:fld>
            <a:endParaRPr lang="en-US" dirty="0"/>
          </a:p>
        </p:txBody>
      </p:sp>
    </p:spTree>
    <p:extLst>
      <p:ext uri="{BB962C8B-B14F-4D97-AF65-F5344CB8AC3E}">
        <p14:creationId xmlns:p14="http://schemas.microsoft.com/office/powerpoint/2010/main" val="1937941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baseline="0" dirty="0"/>
          </a:p>
        </p:txBody>
      </p:sp>
      <p:sp>
        <p:nvSpPr>
          <p:cNvPr id="4" name="Slide Number Placeholder 3"/>
          <p:cNvSpPr>
            <a:spLocks noGrp="1"/>
          </p:cNvSpPr>
          <p:nvPr>
            <p:ph type="sldNum" sz="quarter" idx="10"/>
          </p:nvPr>
        </p:nvSpPr>
        <p:spPr/>
        <p:txBody>
          <a:bodyPr/>
          <a:lstStyle/>
          <a:p>
            <a:fld id="{B3444C4C-4A50-4BF2-BA82-ACBE1CED2635}" type="slidenum">
              <a:rPr lang="en-US" smtClean="0"/>
              <a:t>11</a:t>
            </a:fld>
            <a:endParaRPr lang="en-US"/>
          </a:p>
        </p:txBody>
      </p:sp>
    </p:spTree>
    <p:extLst>
      <p:ext uri="{BB962C8B-B14F-4D97-AF65-F5344CB8AC3E}">
        <p14:creationId xmlns:p14="http://schemas.microsoft.com/office/powerpoint/2010/main" val="15312986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2BA8394-31DA-2C3E-8FB3-BEBD1C69AF5F}"/>
              </a:ext>
            </a:extLst>
          </p:cNvPr>
          <p:cNvSpPr/>
          <p:nvPr userDrawn="1"/>
        </p:nvSpPr>
        <p:spPr>
          <a:xfrm>
            <a:off x="0" y="6091398"/>
            <a:ext cx="12192000" cy="76660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picture containing drawing&#10;&#10;Description automatically generated">
            <a:extLst>
              <a:ext uri="{FF2B5EF4-FFF2-40B4-BE49-F238E27FC236}">
                <a16:creationId xmlns:a16="http://schemas.microsoft.com/office/drawing/2014/main" id="{D4218EBE-2AE9-903D-349B-28C4062AB9D6}"/>
              </a:ext>
            </a:extLst>
          </p:cNvPr>
          <p:cNvPicPr>
            <a:picLocks noChangeAspect="1"/>
          </p:cNvPicPr>
          <p:nvPr userDrawn="1"/>
        </p:nvPicPr>
        <p:blipFill>
          <a:blip r:embed="rId2">
            <a:duotone>
              <a:prstClr val="black"/>
              <a:srgbClr val="D61A29">
                <a:tint val="45000"/>
                <a:satMod val="400000"/>
              </a:srgbClr>
            </a:duotone>
            <a:alphaModFix/>
            <a:extLst>
              <a:ext uri="{28A0092B-C50C-407E-A947-70E740481C1C}">
                <a14:useLocalDpi xmlns:a14="http://schemas.microsoft.com/office/drawing/2010/main" val="0"/>
              </a:ext>
            </a:extLst>
          </a:blip>
          <a:srcRect l="-2296" t="14378" r="28818" b="17638"/>
          <a:stretch>
            <a:fillRect/>
          </a:stretch>
        </p:blipFill>
        <p:spPr>
          <a:xfrm>
            <a:off x="7622852" y="3591339"/>
            <a:ext cx="4569148" cy="3266661"/>
          </a:xfrm>
          <a:prstGeom prst="rect">
            <a:avLst/>
          </a:prstGeom>
        </p:spPr>
      </p:pic>
      <p:grpSp>
        <p:nvGrpSpPr>
          <p:cNvPr id="16" name="Group 15">
            <a:extLst>
              <a:ext uri="{FF2B5EF4-FFF2-40B4-BE49-F238E27FC236}">
                <a16:creationId xmlns:a16="http://schemas.microsoft.com/office/drawing/2014/main" id="{CEBDD449-B64C-5951-3DF6-76723E2324DC}"/>
              </a:ext>
            </a:extLst>
          </p:cNvPr>
          <p:cNvGrpSpPr/>
          <p:nvPr userDrawn="1"/>
        </p:nvGrpSpPr>
        <p:grpSpPr>
          <a:xfrm>
            <a:off x="-1" y="1703539"/>
            <a:ext cx="9226193" cy="3369503"/>
            <a:chOff x="-475989" y="1703540"/>
            <a:chExt cx="8192825" cy="3369503"/>
          </a:xfrm>
          <a:solidFill>
            <a:schemeClr val="bg1">
              <a:lumMod val="75000"/>
            </a:schemeClr>
          </a:solidFill>
        </p:grpSpPr>
        <p:sp>
          <p:nvSpPr>
            <p:cNvPr id="17" name="Parallelogram 16">
              <a:extLst>
                <a:ext uri="{FF2B5EF4-FFF2-40B4-BE49-F238E27FC236}">
                  <a16:creationId xmlns:a16="http://schemas.microsoft.com/office/drawing/2014/main" id="{D3802FE4-0E78-1680-A425-F9A83B905BF8}"/>
                </a:ext>
              </a:extLst>
            </p:cNvPr>
            <p:cNvSpPr/>
            <p:nvPr userDrawn="1"/>
          </p:nvSpPr>
          <p:spPr>
            <a:xfrm rot="10800000">
              <a:off x="965307" y="1703540"/>
              <a:ext cx="6751529" cy="3369501"/>
            </a:xfrm>
            <a:prstGeom prst="parallelogram">
              <a:avLst>
                <a:gd name="adj" fmla="val 64033"/>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F6C4E88-219F-B3AE-B713-C189795E6AD4}"/>
                </a:ext>
              </a:extLst>
            </p:cNvPr>
            <p:cNvSpPr/>
            <p:nvPr userDrawn="1"/>
          </p:nvSpPr>
          <p:spPr>
            <a:xfrm>
              <a:off x="-475989" y="1703541"/>
              <a:ext cx="4057389" cy="3369502"/>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Date Placeholder 3">
            <a:extLst>
              <a:ext uri="{FF2B5EF4-FFF2-40B4-BE49-F238E27FC236}">
                <a16:creationId xmlns:a16="http://schemas.microsoft.com/office/drawing/2014/main" id="{B1D65229-C7DC-4765-CB56-0F89C91052BE}"/>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5" name="Footer Placeholder 4">
            <a:extLst>
              <a:ext uri="{FF2B5EF4-FFF2-40B4-BE49-F238E27FC236}">
                <a16:creationId xmlns:a16="http://schemas.microsoft.com/office/drawing/2014/main" id="{78FA7EA5-08D4-CECA-E2D0-AB4D144BC8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562973-5248-7D4D-51F3-EF533D5DA27A}"/>
              </a:ext>
            </a:extLst>
          </p:cNvPr>
          <p:cNvSpPr>
            <a:spLocks noGrp="1"/>
          </p:cNvSpPr>
          <p:nvPr>
            <p:ph type="sldNum" sz="quarter" idx="12"/>
          </p:nvPr>
        </p:nvSpPr>
        <p:spPr>
          <a:xfrm>
            <a:off x="8610600" y="6356350"/>
            <a:ext cx="2743200" cy="365125"/>
          </a:xfrm>
        </p:spPr>
        <p:txBody>
          <a:bodyPr/>
          <a:lstStyle/>
          <a:p>
            <a:fld id="{D0EF8FD5-259B-4B49-8AFD-0608C6B63796}" type="slidenum">
              <a:rPr lang="en-US" smtClean="0"/>
              <a:t>‹#›</a:t>
            </a:fld>
            <a:endParaRPr lang="en-US"/>
          </a:p>
        </p:txBody>
      </p:sp>
      <p:pic>
        <p:nvPicPr>
          <p:cNvPr id="3" name="Picture 2" descr="A picture containing drawing&#10;&#10;Description automatically generated">
            <a:extLst>
              <a:ext uri="{FF2B5EF4-FFF2-40B4-BE49-F238E27FC236}">
                <a16:creationId xmlns:a16="http://schemas.microsoft.com/office/drawing/2014/main" id="{3026BB1E-E4AB-5757-AA44-9F254383B99E}"/>
              </a:ext>
            </a:extLst>
          </p:cNvPr>
          <p:cNvPicPr>
            <a:picLocks noChangeAspect="1"/>
          </p:cNvPicPr>
          <p:nvPr userDrawn="1"/>
        </p:nvPicPr>
        <p:blipFill>
          <a:blip r:embed="rId3"/>
          <a:stretch>
            <a:fillRect/>
          </a:stretch>
        </p:blipFill>
        <p:spPr>
          <a:xfrm>
            <a:off x="1317171" y="436336"/>
            <a:ext cx="2771096" cy="1061357"/>
          </a:xfrm>
          <a:prstGeom prst="rect">
            <a:avLst/>
          </a:prstGeom>
        </p:spPr>
      </p:pic>
      <p:grpSp>
        <p:nvGrpSpPr>
          <p:cNvPr id="12" name="Group 11">
            <a:extLst>
              <a:ext uri="{FF2B5EF4-FFF2-40B4-BE49-F238E27FC236}">
                <a16:creationId xmlns:a16="http://schemas.microsoft.com/office/drawing/2014/main" id="{441FABDC-D33A-EA8D-E33A-335E24766DA6}"/>
              </a:ext>
            </a:extLst>
          </p:cNvPr>
          <p:cNvGrpSpPr/>
          <p:nvPr userDrawn="1"/>
        </p:nvGrpSpPr>
        <p:grpSpPr>
          <a:xfrm>
            <a:off x="0" y="1703540"/>
            <a:ext cx="8996868" cy="3369503"/>
            <a:chOff x="-475989" y="1703540"/>
            <a:chExt cx="8192825" cy="3369503"/>
          </a:xfrm>
        </p:grpSpPr>
        <p:sp>
          <p:nvSpPr>
            <p:cNvPr id="8" name="Parallelogram 7">
              <a:extLst>
                <a:ext uri="{FF2B5EF4-FFF2-40B4-BE49-F238E27FC236}">
                  <a16:creationId xmlns:a16="http://schemas.microsoft.com/office/drawing/2014/main" id="{2D24044E-F585-378C-ECB9-D46F1E81F5B4}"/>
                </a:ext>
              </a:extLst>
            </p:cNvPr>
            <p:cNvSpPr/>
            <p:nvPr userDrawn="1"/>
          </p:nvSpPr>
          <p:spPr>
            <a:xfrm rot="10800000">
              <a:off x="965307" y="1703540"/>
              <a:ext cx="6751529" cy="3369501"/>
            </a:xfrm>
            <a:prstGeom prst="parallelogram">
              <a:avLst>
                <a:gd name="adj" fmla="val 64033"/>
              </a:avLst>
            </a:prstGeom>
            <a:solidFill>
              <a:srgbClr val="EB1B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92AAAD1-4D20-A070-1DD2-44AE34DD7066}"/>
                </a:ext>
              </a:extLst>
            </p:cNvPr>
            <p:cNvSpPr/>
            <p:nvPr userDrawn="1"/>
          </p:nvSpPr>
          <p:spPr>
            <a:xfrm>
              <a:off x="-475989" y="1703541"/>
              <a:ext cx="4057389" cy="3369502"/>
            </a:xfrm>
            <a:prstGeom prst="rect">
              <a:avLst/>
            </a:prstGeom>
            <a:solidFill>
              <a:srgbClr val="EB1B2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D1782635-6B4D-DF33-A4F6-22F6E8AFDC1A}"/>
              </a:ext>
            </a:extLst>
          </p:cNvPr>
          <p:cNvSpPr>
            <a:spLocks noGrp="1"/>
          </p:cNvSpPr>
          <p:nvPr>
            <p:ph type="ctrTitle"/>
          </p:nvPr>
        </p:nvSpPr>
        <p:spPr>
          <a:xfrm>
            <a:off x="1317171" y="1959429"/>
            <a:ext cx="4114800" cy="2873828"/>
          </a:xfrm>
        </p:spPr>
        <p:txBody>
          <a:bodyPr anchor="ctr"/>
          <a:lstStyle>
            <a:lvl1pPr algn="l">
              <a:defRPr sz="6000">
                <a:solidFill>
                  <a:schemeClr val="bg1"/>
                </a:solidFill>
              </a:defRPr>
            </a:lvl1pPr>
          </a:lstStyle>
          <a:p>
            <a:r>
              <a:rPr lang="en-US" dirty="0"/>
              <a:t>Click to edit Master title style</a:t>
            </a:r>
          </a:p>
        </p:txBody>
      </p:sp>
      <p:pic>
        <p:nvPicPr>
          <p:cNvPr id="13" name="Picture 12" descr="A black background with white text&#10;&#10;AI-generated content may be incorrect.">
            <a:extLst>
              <a:ext uri="{FF2B5EF4-FFF2-40B4-BE49-F238E27FC236}">
                <a16:creationId xmlns:a16="http://schemas.microsoft.com/office/drawing/2014/main" id="{A1EDE4FC-10D4-6DDB-426C-B39A446E1925}"/>
              </a:ext>
            </a:extLst>
          </p:cNvPr>
          <p:cNvPicPr>
            <a:picLocks noChangeAspect="1"/>
          </p:cNvPicPr>
          <p:nvPr userDrawn="1"/>
        </p:nvPicPr>
        <p:blipFill>
          <a:blip r:embed="rId4"/>
          <a:stretch>
            <a:fillRect/>
          </a:stretch>
        </p:blipFill>
        <p:spPr>
          <a:xfrm>
            <a:off x="7323762" y="436336"/>
            <a:ext cx="4572000" cy="914400"/>
          </a:xfrm>
          <a:prstGeom prst="rect">
            <a:avLst/>
          </a:prstGeom>
        </p:spPr>
      </p:pic>
    </p:spTree>
    <p:extLst>
      <p:ext uri="{BB962C8B-B14F-4D97-AF65-F5344CB8AC3E}">
        <p14:creationId xmlns:p14="http://schemas.microsoft.com/office/powerpoint/2010/main" val="4057820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DBE0C4-AD5E-2943-BD07-F1C895789B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E6A273-246F-0614-A069-1AAD8B0685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EB561B-2DE5-9982-432E-D78655FDB1C4}"/>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5" name="Footer Placeholder 4">
            <a:extLst>
              <a:ext uri="{FF2B5EF4-FFF2-40B4-BE49-F238E27FC236}">
                <a16:creationId xmlns:a16="http://schemas.microsoft.com/office/drawing/2014/main" id="{75762505-8EA2-4FFA-AE7A-6A0C48E561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7190AC-6BCD-F7B8-578E-962890956719}"/>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266301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49131C-F095-CD44-3EC4-2EB835E5AB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533AA0E-C350-2E75-206D-F3AC69FB1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6B75C3-F5E5-5334-DEE0-33ABF7DE93D7}"/>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5" name="Footer Placeholder 4">
            <a:extLst>
              <a:ext uri="{FF2B5EF4-FFF2-40B4-BE49-F238E27FC236}">
                <a16:creationId xmlns:a16="http://schemas.microsoft.com/office/drawing/2014/main" id="{282001C8-2880-17B3-869E-03511A5A26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8CB60B-5919-2C89-F4DD-CA3F98C7B684}"/>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10655120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1140230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35890355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38549754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7858507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19618858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22107714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9F9E1118-0071-8642-B69B-F3EB94A855C4}"/>
              </a:ext>
            </a:extLst>
          </p:cNvPr>
          <p:cNvPicPr>
            <a:picLocks noChangeAspect="1"/>
          </p:cNvPicPr>
          <p:nvPr userDrawn="1"/>
        </p:nvPicPr>
        <p:blipFill>
          <a:blip r:embed="rId2"/>
          <a:stretch>
            <a:fillRect/>
          </a:stretch>
        </p:blipFill>
        <p:spPr>
          <a:xfrm>
            <a:off x="10508571" y="6253781"/>
            <a:ext cx="1073828" cy="308465"/>
          </a:xfrm>
          <a:prstGeom prst="rect">
            <a:avLst/>
          </a:prstGeom>
        </p:spPr>
      </p:pic>
      <p:sp>
        <p:nvSpPr>
          <p:cNvPr id="2" name="Title 1"/>
          <p:cNvSpPr>
            <a:spLocks noGrp="1"/>
          </p:cNvSpPr>
          <p:nvPr>
            <p:ph type="title"/>
          </p:nvPr>
        </p:nvSpPr>
        <p:spPr>
          <a:xfrm>
            <a:off x="609600" y="971229"/>
            <a:ext cx="10972800" cy="601393"/>
          </a:xfrm>
          <a:prstGeom prst="rect">
            <a:avLst/>
          </a:prstGeom>
        </p:spPr>
        <p:txBody>
          <a:bodyPr>
            <a:normAutofit/>
          </a:bodyPr>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609600" y="1859796"/>
            <a:ext cx="10972800" cy="3984744"/>
          </a:xfrm>
          <a:prstGeom prst="rect">
            <a:avLst/>
          </a:prstGeom>
        </p:spPr>
        <p:txBody>
          <a:bodyPr/>
          <a:lstStyle>
            <a:lvl1pPr>
              <a:defRPr sz="2000">
                <a:solidFill>
                  <a:schemeClr val="accent1"/>
                </a:solidFill>
              </a:defRPr>
            </a:lvl1pPr>
            <a:lvl2pPr>
              <a:defRPr sz="1600">
                <a:solidFill>
                  <a:schemeClr val="accent1"/>
                </a:solidFill>
              </a:defRPr>
            </a:lvl2pPr>
            <a:lvl3pPr>
              <a:defRPr sz="1200">
                <a:solidFill>
                  <a:schemeClr val="accent1"/>
                </a:solidFill>
              </a:defRPr>
            </a:lvl3pPr>
            <a:lvl4pPr>
              <a:defRPr sz="1000">
                <a:solidFill>
                  <a:schemeClr val="accent1"/>
                </a:solidFill>
              </a:defRPr>
            </a:lvl4pPr>
            <a:lvl5pPr>
              <a:defRPr sz="1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609602" y="6223117"/>
            <a:ext cx="7416799" cy="369792"/>
          </a:xfrm>
        </p:spPr>
        <p:txBody>
          <a:bodyPr/>
          <a:lstStyle>
            <a:lvl1pPr>
              <a:defRPr sz="800"/>
            </a:lvl1pPr>
          </a:lstStyle>
          <a:p>
            <a:endParaRPr lang="en-US" dirty="0"/>
          </a:p>
        </p:txBody>
      </p:sp>
      <p:sp>
        <p:nvSpPr>
          <p:cNvPr id="10" name="Text Placeholder 9">
            <a:extLst>
              <a:ext uri="{FF2B5EF4-FFF2-40B4-BE49-F238E27FC236}">
                <a16:creationId xmlns:a16="http://schemas.microsoft.com/office/drawing/2014/main" id="{8BAF6324-F0E0-CB46-9AC2-97047D05F62B}"/>
              </a:ext>
            </a:extLst>
          </p:cNvPr>
          <p:cNvSpPr>
            <a:spLocks noGrp="1"/>
          </p:cNvSpPr>
          <p:nvPr>
            <p:ph type="body" sz="quarter" idx="13" hasCustomPrompt="1"/>
          </p:nvPr>
        </p:nvSpPr>
        <p:spPr>
          <a:xfrm>
            <a:off x="609600" y="552246"/>
            <a:ext cx="10972800" cy="222283"/>
          </a:xfrm>
          <a:prstGeom prst="rect">
            <a:avLst/>
          </a:prstGeom>
        </p:spPr>
        <p:txBody>
          <a:bodyPr lIns="0" tIns="0">
            <a:noAutofit/>
          </a:bodyPr>
          <a:lstStyle>
            <a:lvl1pPr marL="0" indent="0">
              <a:buNone/>
              <a:defRPr sz="1000" b="1">
                <a:solidFill>
                  <a:schemeClr val="accent1"/>
                </a:solidFill>
              </a:defRPr>
            </a:lvl1pPr>
          </a:lstStyle>
          <a:p>
            <a:pPr lvl="0"/>
            <a:r>
              <a:rPr lang="en-US" dirty="0"/>
              <a:t>CLICK TO EDIT MASTER TEXT STYLES</a:t>
            </a:r>
          </a:p>
        </p:txBody>
      </p:sp>
      <p:cxnSp>
        <p:nvCxnSpPr>
          <p:cNvPr id="12" name="Straight Connector 11">
            <a:extLst>
              <a:ext uri="{FF2B5EF4-FFF2-40B4-BE49-F238E27FC236}">
                <a16:creationId xmlns:a16="http://schemas.microsoft.com/office/drawing/2014/main" id="{2D43DC6D-4C9C-3240-BC3B-E6932363192A}"/>
              </a:ext>
            </a:extLst>
          </p:cNvPr>
          <p:cNvCxnSpPr/>
          <p:nvPr userDrawn="1"/>
        </p:nvCxnSpPr>
        <p:spPr>
          <a:xfrm>
            <a:off x="609600" y="6003011"/>
            <a:ext cx="10972800" cy="0"/>
          </a:xfrm>
          <a:prstGeom prst="line">
            <a:avLst/>
          </a:prstGeom>
          <a:ln w="3175">
            <a:solidFill>
              <a:srgbClr val="5E5E5E"/>
            </a:solidFill>
          </a:ln>
        </p:spPr>
        <p:style>
          <a:lnRef idx="1">
            <a:schemeClr val="dk1"/>
          </a:lnRef>
          <a:fillRef idx="0">
            <a:schemeClr val="dk1"/>
          </a:fillRef>
          <a:effectRef idx="0">
            <a:schemeClr val="dk1"/>
          </a:effectRef>
          <a:fontRef idx="minor">
            <a:schemeClr val="tx1"/>
          </a:fontRef>
        </p:style>
      </p:cxnSp>
      <p:sp>
        <p:nvSpPr>
          <p:cNvPr id="15" name="Slide Number Placeholder 5">
            <a:extLst>
              <a:ext uri="{FF2B5EF4-FFF2-40B4-BE49-F238E27FC236}">
                <a16:creationId xmlns:a16="http://schemas.microsoft.com/office/drawing/2014/main" id="{998FB817-BADB-EA4A-A986-086D22688EF8}"/>
              </a:ext>
            </a:extLst>
          </p:cNvPr>
          <p:cNvSpPr>
            <a:spLocks noGrp="1"/>
          </p:cNvSpPr>
          <p:nvPr>
            <p:ph type="sldNum" sz="quarter" idx="4"/>
          </p:nvPr>
        </p:nvSpPr>
        <p:spPr>
          <a:xfrm>
            <a:off x="9875438" y="6223117"/>
            <a:ext cx="444285" cy="369792"/>
          </a:xfrm>
          <a:prstGeom prst="rect">
            <a:avLst/>
          </a:prstGeom>
        </p:spPr>
        <p:txBody>
          <a:bodyPr vert="horz" lIns="91440" tIns="45720" rIns="91440" bIns="45720" rtlCol="0" anchor="ctr"/>
          <a:lstStyle>
            <a:lvl1pPr algn="ctr">
              <a:defRPr sz="800">
                <a:solidFill>
                  <a:schemeClr val="tx1">
                    <a:tint val="75000"/>
                  </a:schemeClr>
                </a:solidFill>
              </a:defRPr>
            </a:lvl1pPr>
          </a:lstStyle>
          <a:p>
            <a:fld id="{A8AD21DA-7AA7-904C-A19D-89B57EE18C57}" type="slidenum">
              <a:rPr lang="en-US" smtClean="0"/>
              <a:pPr/>
              <a:t>‹#›</a:t>
            </a:fld>
            <a:endParaRPr lang="en-US"/>
          </a:p>
        </p:txBody>
      </p:sp>
    </p:spTree>
    <p:extLst>
      <p:ext uri="{BB962C8B-B14F-4D97-AF65-F5344CB8AC3E}">
        <p14:creationId xmlns:p14="http://schemas.microsoft.com/office/powerpoint/2010/main" val="348346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0684B-442B-27D7-54DB-96790C7A1B19}"/>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D0123D77-79DD-A984-B4D1-4BB42217EA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D51406-CF3F-9812-DE85-239FB0F8C8DD}"/>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5" name="Footer Placeholder 4">
            <a:extLst>
              <a:ext uri="{FF2B5EF4-FFF2-40B4-BE49-F238E27FC236}">
                <a16:creationId xmlns:a16="http://schemas.microsoft.com/office/drawing/2014/main" id="{62A55C48-220E-64BA-80FA-25D651DC04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50C339-29BE-E518-F78D-2A2113CE342F}"/>
              </a:ext>
            </a:extLst>
          </p:cNvPr>
          <p:cNvSpPr>
            <a:spLocks noGrp="1"/>
          </p:cNvSpPr>
          <p:nvPr>
            <p:ph type="sldNum" sz="quarter" idx="12"/>
          </p:nvPr>
        </p:nvSpPr>
        <p:spPr>
          <a:xfrm>
            <a:off x="8610600" y="6356350"/>
            <a:ext cx="1665514" cy="365125"/>
          </a:xfrm>
        </p:spPr>
        <p:txBody>
          <a:bodyPr/>
          <a:lstStyle/>
          <a:p>
            <a:fld id="{D0EF8FD5-259B-4B49-8AFD-0608C6B63796}" type="slidenum">
              <a:rPr lang="en-US" smtClean="0"/>
              <a:t>‹#›</a:t>
            </a:fld>
            <a:endParaRPr lang="en-US"/>
          </a:p>
        </p:txBody>
      </p:sp>
      <p:pic>
        <p:nvPicPr>
          <p:cNvPr id="8" name="Picture 7" descr="A picture containing drawing&#10;&#10;Description automatically generated">
            <a:extLst>
              <a:ext uri="{FF2B5EF4-FFF2-40B4-BE49-F238E27FC236}">
                <a16:creationId xmlns:a16="http://schemas.microsoft.com/office/drawing/2014/main" id="{AD7197E3-523B-9BEA-89FF-B223B12A3ACA}"/>
              </a:ext>
            </a:extLst>
          </p:cNvPr>
          <p:cNvPicPr>
            <a:picLocks noChangeAspect="1"/>
          </p:cNvPicPr>
          <p:nvPr userDrawn="1"/>
        </p:nvPicPr>
        <p:blipFill>
          <a:blip r:embed="rId2"/>
          <a:stretch>
            <a:fillRect/>
          </a:stretch>
        </p:blipFill>
        <p:spPr>
          <a:xfrm>
            <a:off x="10548429" y="6384679"/>
            <a:ext cx="805371" cy="308465"/>
          </a:xfrm>
          <a:prstGeom prst="rect">
            <a:avLst/>
          </a:prstGeom>
        </p:spPr>
      </p:pic>
    </p:spTree>
    <p:extLst>
      <p:ext uri="{BB962C8B-B14F-4D97-AF65-F5344CB8AC3E}">
        <p14:creationId xmlns:p14="http://schemas.microsoft.com/office/powerpoint/2010/main" val="317146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6C347-D6F8-B82C-972F-FFB36CE8F0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34C292-6AA5-5918-3D5D-94E6F6AA7C0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14899F-4993-298B-98B1-3A62800C6BC9}"/>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5" name="Footer Placeholder 4">
            <a:extLst>
              <a:ext uri="{FF2B5EF4-FFF2-40B4-BE49-F238E27FC236}">
                <a16:creationId xmlns:a16="http://schemas.microsoft.com/office/drawing/2014/main" id="{97B34F0E-2713-DC48-24A4-B3CE7323EC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D6991-1BCA-5DA5-6064-D4D91B26F6CF}"/>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1929722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D344A-6ED1-6BC6-8A82-58355BCFC8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80D4E6-8CCC-4538-46AE-DAFBF60CB9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7D252ED-AB4B-9916-B20D-38DCE32305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912971-35B5-71E2-5D88-55B19DADA374}"/>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6" name="Footer Placeholder 5">
            <a:extLst>
              <a:ext uri="{FF2B5EF4-FFF2-40B4-BE49-F238E27FC236}">
                <a16:creationId xmlns:a16="http://schemas.microsoft.com/office/drawing/2014/main" id="{F79572A6-478C-AF80-4C08-5B3099BA2C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A0884D-690C-071F-548E-A5A29A35B0E2}"/>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4154306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12586-4CB0-ED29-D085-2B0C16373D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3F657E4-238D-4F31-84DE-F69DFFE99F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8417A5A-35C1-A8F5-8819-FEA57202E5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A091C97-B81B-9D2C-0CB8-8D1DE0811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FF2BF2-13D1-D578-C13B-463278FFB54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CE67AF-A7C7-5711-2DB4-96EF0E11A286}"/>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8" name="Footer Placeholder 7">
            <a:extLst>
              <a:ext uri="{FF2B5EF4-FFF2-40B4-BE49-F238E27FC236}">
                <a16:creationId xmlns:a16="http://schemas.microsoft.com/office/drawing/2014/main" id="{C2DF8C92-1A21-ACED-9DE6-5694D1334F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5A3AF8C-F694-2A4B-408F-AAF8E430401E}"/>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347148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442C1-AEEC-4E58-E007-DDA74DC414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658171-27BE-BDC9-6FB5-CB50F6ED4D61}"/>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4" name="Footer Placeholder 3">
            <a:extLst>
              <a:ext uri="{FF2B5EF4-FFF2-40B4-BE49-F238E27FC236}">
                <a16:creationId xmlns:a16="http://schemas.microsoft.com/office/drawing/2014/main" id="{36AF034D-3035-7241-F18B-AE0FBF63DD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33916F-C08B-49E0-FAAD-3C19BEC10A73}"/>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1438353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CAE7E0-5153-8DCB-446E-C97267111411}"/>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3" name="Footer Placeholder 2">
            <a:extLst>
              <a:ext uri="{FF2B5EF4-FFF2-40B4-BE49-F238E27FC236}">
                <a16:creationId xmlns:a16="http://schemas.microsoft.com/office/drawing/2014/main" id="{1824E277-4947-CD54-EA14-B8FC98CE0E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70BD4D-DCD3-B6D2-4B68-5FA68332C68D}"/>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1402165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5AC99-8F8D-640F-DB98-C2713C6950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A3885D-A510-B739-5151-61C4774C43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5AC79C-E9FA-E9EB-82A1-73D7DA05B8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C13E49-78F4-E6F0-5F21-8270F04E9BA1}"/>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6" name="Footer Placeholder 5">
            <a:extLst>
              <a:ext uri="{FF2B5EF4-FFF2-40B4-BE49-F238E27FC236}">
                <a16:creationId xmlns:a16="http://schemas.microsoft.com/office/drawing/2014/main" id="{26DFB282-856F-63DB-18D0-022140B737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08B69A-1D2E-0A35-BC08-979876C75AF4}"/>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1566293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8D631-C09F-0B69-47FD-7692548604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3008C6-F9B7-F282-6989-DF06F2AD5A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DF0584D-4BA8-E099-BE05-45CC78B5FC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9574BD-9B69-427A-6ECD-88EBF2E90032}"/>
              </a:ext>
            </a:extLst>
          </p:cNvPr>
          <p:cNvSpPr>
            <a:spLocks noGrp="1"/>
          </p:cNvSpPr>
          <p:nvPr>
            <p:ph type="dt" sz="half" idx="10"/>
          </p:nvPr>
        </p:nvSpPr>
        <p:spPr/>
        <p:txBody>
          <a:bodyPr/>
          <a:lstStyle/>
          <a:p>
            <a:fld id="{5EC99747-C275-414B-89E1-59173AC8017D}" type="datetimeFigureOut">
              <a:rPr lang="en-US" smtClean="0"/>
              <a:t>10/7/25</a:t>
            </a:fld>
            <a:endParaRPr lang="en-US"/>
          </a:p>
        </p:txBody>
      </p:sp>
      <p:sp>
        <p:nvSpPr>
          <p:cNvPr id="6" name="Footer Placeholder 5">
            <a:extLst>
              <a:ext uri="{FF2B5EF4-FFF2-40B4-BE49-F238E27FC236}">
                <a16:creationId xmlns:a16="http://schemas.microsoft.com/office/drawing/2014/main" id="{F3FBB909-B8D9-BCA1-D6C7-FEE2C28340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818871-3BC4-A31B-B784-0C84945F4A67}"/>
              </a:ext>
            </a:extLst>
          </p:cNvPr>
          <p:cNvSpPr>
            <a:spLocks noGrp="1"/>
          </p:cNvSpPr>
          <p:nvPr>
            <p:ph type="sldNum" sz="quarter" idx="12"/>
          </p:nvPr>
        </p:nvSpPr>
        <p:spPr/>
        <p:txBody>
          <a:bodyPr/>
          <a:lstStyle/>
          <a:p>
            <a:fld id="{D0EF8FD5-259B-4B49-8AFD-0608C6B63796}" type="slidenum">
              <a:rPr lang="en-US" smtClean="0"/>
              <a:t>‹#›</a:t>
            </a:fld>
            <a:endParaRPr lang="en-US"/>
          </a:p>
        </p:txBody>
      </p:sp>
    </p:spTree>
    <p:extLst>
      <p:ext uri="{BB962C8B-B14F-4D97-AF65-F5344CB8AC3E}">
        <p14:creationId xmlns:p14="http://schemas.microsoft.com/office/powerpoint/2010/main" val="888116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82870B-A104-7776-24E8-A545C17A81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01FC62F-F066-63AD-B997-9D94C46759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35989B-A42E-D628-0094-D77451491B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EC99747-C275-414B-89E1-59173AC8017D}" type="datetimeFigureOut">
              <a:rPr lang="en-US" smtClean="0"/>
              <a:t>10/7/25</a:t>
            </a:fld>
            <a:endParaRPr lang="en-US"/>
          </a:p>
        </p:txBody>
      </p:sp>
      <p:sp>
        <p:nvSpPr>
          <p:cNvPr id="5" name="Footer Placeholder 4">
            <a:extLst>
              <a:ext uri="{FF2B5EF4-FFF2-40B4-BE49-F238E27FC236}">
                <a16:creationId xmlns:a16="http://schemas.microsoft.com/office/drawing/2014/main" id="{D41F1C4E-E3DA-092D-7E2F-2F76E10E70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1F691D2-9AED-353A-44AC-5E861AA4973B}"/>
              </a:ext>
            </a:extLst>
          </p:cNvPr>
          <p:cNvSpPr>
            <a:spLocks noGrp="1"/>
          </p:cNvSpPr>
          <p:nvPr>
            <p:ph type="sldNum" sz="quarter" idx="4"/>
          </p:nvPr>
        </p:nvSpPr>
        <p:spPr>
          <a:xfrm>
            <a:off x="8610600" y="6356350"/>
            <a:ext cx="1894114"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0EF8FD5-259B-4B49-8AFD-0608C6B63796}" type="slidenum">
              <a:rPr lang="en-US" smtClean="0"/>
              <a:t>‹#›</a:t>
            </a:fld>
            <a:endParaRPr lang="en-US"/>
          </a:p>
        </p:txBody>
      </p:sp>
      <p:pic>
        <p:nvPicPr>
          <p:cNvPr id="7" name="Picture 6" descr="A picture containing drawing&#10;&#10;Description automatically generated">
            <a:extLst>
              <a:ext uri="{FF2B5EF4-FFF2-40B4-BE49-F238E27FC236}">
                <a16:creationId xmlns:a16="http://schemas.microsoft.com/office/drawing/2014/main" id="{DC46CD33-3415-A28D-8FB0-8E8B05DFF944}"/>
              </a:ext>
            </a:extLst>
          </p:cNvPr>
          <p:cNvPicPr>
            <a:picLocks noChangeAspect="1"/>
          </p:cNvPicPr>
          <p:nvPr userDrawn="1"/>
        </p:nvPicPr>
        <p:blipFill>
          <a:blip r:embed="rId20"/>
          <a:stretch>
            <a:fillRect/>
          </a:stretch>
        </p:blipFill>
        <p:spPr>
          <a:xfrm>
            <a:off x="10548429" y="6384679"/>
            <a:ext cx="805371" cy="308465"/>
          </a:xfrm>
          <a:prstGeom prst="rect">
            <a:avLst/>
          </a:prstGeom>
        </p:spPr>
      </p:pic>
      <p:cxnSp>
        <p:nvCxnSpPr>
          <p:cNvPr id="9" name="Straight Connector 8">
            <a:extLst>
              <a:ext uri="{FF2B5EF4-FFF2-40B4-BE49-F238E27FC236}">
                <a16:creationId xmlns:a16="http://schemas.microsoft.com/office/drawing/2014/main" id="{3A9D2925-469E-4038-7359-46C4405F7CFC}"/>
              </a:ext>
            </a:extLst>
          </p:cNvPr>
          <p:cNvCxnSpPr/>
          <p:nvPr userDrawn="1"/>
        </p:nvCxnSpPr>
        <p:spPr>
          <a:xfrm>
            <a:off x="838200" y="6176963"/>
            <a:ext cx="10515600" cy="0"/>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75321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2" r:id="rId13"/>
    <p:sldLayoutId id="2147483663" r:id="rId14"/>
    <p:sldLayoutId id="2147483664" r:id="rId15"/>
    <p:sldLayoutId id="2147483665" r:id="rId16"/>
    <p:sldLayoutId id="2147483666" r:id="rId17"/>
    <p:sldLayoutId id="2147483667" r:id="rId18"/>
  </p:sldLayoutIdLst>
  <p:txStyles>
    <p:titleStyle>
      <a:lvl1pPr algn="l" defTabSz="914400" rtl="0" eaLnBrk="1" latinLnBrk="0" hangingPunct="1">
        <a:lnSpc>
          <a:spcPct val="90000"/>
        </a:lnSpc>
        <a:spcBef>
          <a:spcPct val="0"/>
        </a:spcBef>
        <a:buNone/>
        <a:defRPr sz="4400" kern="1200">
          <a:solidFill>
            <a:srgbClr val="D61A2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09AFB-6E58-6C69-DD88-B84D37E53E78}"/>
              </a:ext>
            </a:extLst>
          </p:cNvPr>
          <p:cNvSpPr>
            <a:spLocks noGrp="1"/>
          </p:cNvSpPr>
          <p:nvPr>
            <p:ph type="ctrTitle"/>
          </p:nvPr>
        </p:nvSpPr>
        <p:spPr>
          <a:xfrm>
            <a:off x="1317171" y="1959429"/>
            <a:ext cx="5601422" cy="2873828"/>
          </a:xfrm>
        </p:spPr>
        <p:txBody>
          <a:bodyPr>
            <a:normAutofit fontScale="90000"/>
          </a:bodyPr>
          <a:lstStyle/>
          <a:p>
            <a:r>
              <a:rPr lang="en-US" b="1" dirty="0">
                <a:latin typeface="Arial" panose="020B0604020202020204" pitchFamily="34" charset="0"/>
                <a:cs typeface="Arial" panose="020B0604020202020204" pitchFamily="34" charset="0"/>
              </a:rPr>
              <a:t>NQDC Plan Design Considerations</a:t>
            </a:r>
            <a:endParaRPr lang="en-US" dirty="0"/>
          </a:p>
        </p:txBody>
      </p:sp>
    </p:spTree>
    <p:extLst>
      <p:ext uri="{BB962C8B-B14F-4D97-AF65-F5344CB8AC3E}">
        <p14:creationId xmlns:p14="http://schemas.microsoft.com/office/powerpoint/2010/main" val="38130946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9C27D-3023-1661-8543-01664609194C}"/>
              </a:ext>
            </a:extLst>
          </p:cNvPr>
          <p:cNvSpPr>
            <a:spLocks noGrp="1"/>
          </p:cNvSpPr>
          <p:nvPr>
            <p:ph type="title"/>
          </p:nvPr>
        </p:nvSpPr>
        <p:spPr/>
        <p:txBody>
          <a:bodyPr/>
          <a:lstStyle/>
          <a:p>
            <a:r>
              <a:rPr lang="en-US" dirty="0"/>
              <a:t>Distributions</a:t>
            </a:r>
          </a:p>
        </p:txBody>
      </p:sp>
      <p:sp>
        <p:nvSpPr>
          <p:cNvPr id="3" name="Content Placeholder 2">
            <a:extLst>
              <a:ext uri="{FF2B5EF4-FFF2-40B4-BE49-F238E27FC236}">
                <a16:creationId xmlns:a16="http://schemas.microsoft.com/office/drawing/2014/main" id="{41DF146E-90B5-D77C-6B25-5FBE7E37E61A}"/>
              </a:ext>
            </a:extLst>
          </p:cNvPr>
          <p:cNvSpPr>
            <a:spLocks noGrp="1"/>
          </p:cNvSpPr>
          <p:nvPr>
            <p:ph idx="1"/>
          </p:nvPr>
        </p:nvSpPr>
        <p:spPr>
          <a:xfrm>
            <a:off x="838200" y="1825625"/>
            <a:ext cx="10515600" cy="2578209"/>
          </a:xfrm>
        </p:spPr>
        <p:txBody>
          <a:bodyPr>
            <a:normAutofit/>
          </a:bodyPr>
          <a:lstStyle/>
          <a:p>
            <a:pPr marL="0" indent="0">
              <a:buNone/>
            </a:pPr>
            <a:r>
              <a:rPr lang="en-US" sz="2400" dirty="0">
                <a:solidFill>
                  <a:srgbClr val="0D0D0D"/>
                </a:solidFill>
                <a:highlight>
                  <a:srgbClr val="FFFFFF"/>
                </a:highlight>
                <a:latin typeface="Segoe UI" panose="020B0502040204020203" pitchFamily="34" charset="0"/>
                <a:ea typeface="Segoe UI" panose="020B0502040204020203" pitchFamily="34" charset="0"/>
              </a:rPr>
              <a:t>Determine distribution options such as lump-sum payments or annual installments. </a:t>
            </a:r>
          </a:p>
          <a:p>
            <a:endParaRPr lang="en-US" sz="1800" dirty="0">
              <a:solidFill>
                <a:srgbClr val="0D0D0D"/>
              </a:solidFill>
              <a:highlight>
                <a:srgbClr val="FFFFFF"/>
              </a:highlight>
              <a:latin typeface="Segoe UI" panose="020B0502040204020203" pitchFamily="34" charset="0"/>
              <a:ea typeface="Segoe UI" panose="020B0502040204020203" pitchFamily="34" charset="0"/>
            </a:endParaRPr>
          </a:p>
          <a:p>
            <a:endParaRPr lang="en-US" sz="1800" dirty="0">
              <a:solidFill>
                <a:srgbClr val="0D0D0D"/>
              </a:solidFill>
              <a:highlight>
                <a:srgbClr val="FFFFFF"/>
              </a:highlight>
              <a:latin typeface="Segoe UI" panose="020B0502040204020203" pitchFamily="34" charset="0"/>
              <a:ea typeface="Segoe UI" panose="020B0502040204020203" pitchFamily="34" charset="0"/>
            </a:endParaRPr>
          </a:p>
          <a:p>
            <a:endParaRPr lang="en-US" sz="1800" dirty="0">
              <a:solidFill>
                <a:srgbClr val="0D0D0D"/>
              </a:solidFill>
              <a:highlight>
                <a:srgbClr val="FFFFFF"/>
              </a:highlight>
              <a:latin typeface="Segoe UI" panose="020B0502040204020203" pitchFamily="34" charset="0"/>
              <a:ea typeface="Segoe UI" panose="020B0502040204020203" pitchFamily="34" charset="0"/>
            </a:endParaRPr>
          </a:p>
          <a:p>
            <a:endParaRPr lang="en-US" sz="1800" dirty="0">
              <a:solidFill>
                <a:srgbClr val="0D0D0D"/>
              </a:solidFill>
              <a:highlight>
                <a:srgbClr val="FFFFFF"/>
              </a:highlight>
              <a:latin typeface="Segoe UI" panose="020B0502040204020203" pitchFamily="34" charset="0"/>
              <a:ea typeface="Segoe UI" panose="020B0502040204020203" pitchFamily="34" charset="0"/>
            </a:endParaRPr>
          </a:p>
          <a:p>
            <a:endParaRPr lang="en-US" sz="1800" dirty="0">
              <a:solidFill>
                <a:srgbClr val="0D0D0D"/>
              </a:solidFill>
              <a:highlight>
                <a:srgbClr val="FFFFFF"/>
              </a:highlight>
              <a:latin typeface="Segoe UI" panose="020B0502040204020203" pitchFamily="34" charset="0"/>
              <a:ea typeface="Segoe UI" panose="020B0502040204020203" pitchFamily="34" charset="0"/>
            </a:endParaRPr>
          </a:p>
          <a:p>
            <a:endParaRPr lang="en-US" sz="1800" dirty="0">
              <a:solidFill>
                <a:srgbClr val="0D0D0D"/>
              </a:solidFill>
              <a:highlight>
                <a:srgbClr val="FFFFFF"/>
              </a:highlight>
              <a:latin typeface="Segoe UI" panose="020B0502040204020203" pitchFamily="34" charset="0"/>
              <a:ea typeface="Segoe UI" panose="020B0502040204020203" pitchFamily="34" charset="0"/>
            </a:endParaRPr>
          </a:p>
        </p:txBody>
      </p:sp>
      <p:sp>
        <p:nvSpPr>
          <p:cNvPr id="5" name="Slide Number Placeholder 4">
            <a:extLst>
              <a:ext uri="{FF2B5EF4-FFF2-40B4-BE49-F238E27FC236}">
                <a16:creationId xmlns:a16="http://schemas.microsoft.com/office/drawing/2014/main" id="{0421FCC9-0B06-FE45-E926-655CC8D335FE}"/>
              </a:ext>
            </a:extLst>
          </p:cNvPr>
          <p:cNvSpPr>
            <a:spLocks noGrp="1"/>
          </p:cNvSpPr>
          <p:nvPr>
            <p:ph type="sldNum" sz="quarter" idx="12"/>
          </p:nvPr>
        </p:nvSpPr>
        <p:spPr/>
        <p:txBody>
          <a:bodyPr/>
          <a:lstStyle/>
          <a:p>
            <a:fld id="{A8AD21DA-7AA7-904C-A19D-89B57EE18C57}" type="slidenum">
              <a:rPr lang="en-US" smtClean="0"/>
              <a:pPr/>
              <a:t>10</a:t>
            </a:fld>
            <a:endParaRPr lang="en-US"/>
          </a:p>
        </p:txBody>
      </p:sp>
      <p:graphicFrame>
        <p:nvGraphicFramePr>
          <p:cNvPr id="4" name="Table 3">
            <a:extLst>
              <a:ext uri="{FF2B5EF4-FFF2-40B4-BE49-F238E27FC236}">
                <a16:creationId xmlns:a16="http://schemas.microsoft.com/office/drawing/2014/main" id="{DD7F19CC-F276-5B29-4B6F-2D691A7D55DF}"/>
              </a:ext>
            </a:extLst>
          </p:cNvPr>
          <p:cNvGraphicFramePr>
            <a:graphicFrameLocks noGrp="1"/>
          </p:cNvGraphicFramePr>
          <p:nvPr>
            <p:extLst>
              <p:ext uri="{D42A27DB-BD31-4B8C-83A1-F6EECF244321}">
                <p14:modId xmlns:p14="http://schemas.microsoft.com/office/powerpoint/2010/main" val="470726126"/>
              </p:ext>
            </p:extLst>
          </p:nvPr>
        </p:nvGraphicFramePr>
        <p:xfrm>
          <a:off x="2884401" y="2790786"/>
          <a:ext cx="5981763" cy="2074299"/>
        </p:xfrm>
        <a:graphic>
          <a:graphicData uri="http://schemas.openxmlformats.org/drawingml/2006/table">
            <a:tbl>
              <a:tblPr firstRow="1" firstCol="1" lastRow="1" lastCol="1" bandRow="1" bandCol="1">
                <a:tableStyleId>{2D5ABB26-0587-4C30-8999-92F81FD0307C}</a:tableStyleId>
              </a:tblPr>
              <a:tblGrid>
                <a:gridCol w="2637536">
                  <a:extLst>
                    <a:ext uri="{9D8B030D-6E8A-4147-A177-3AD203B41FA5}">
                      <a16:colId xmlns:a16="http://schemas.microsoft.com/office/drawing/2014/main" val="20000"/>
                    </a:ext>
                  </a:extLst>
                </a:gridCol>
                <a:gridCol w="657860">
                  <a:extLst>
                    <a:ext uri="{9D8B030D-6E8A-4147-A177-3AD203B41FA5}">
                      <a16:colId xmlns:a16="http://schemas.microsoft.com/office/drawing/2014/main" val="20001"/>
                    </a:ext>
                  </a:extLst>
                </a:gridCol>
                <a:gridCol w="1103947">
                  <a:extLst>
                    <a:ext uri="{9D8B030D-6E8A-4147-A177-3AD203B41FA5}">
                      <a16:colId xmlns:a16="http://schemas.microsoft.com/office/drawing/2014/main" val="20003"/>
                    </a:ext>
                  </a:extLst>
                </a:gridCol>
                <a:gridCol w="703897">
                  <a:extLst>
                    <a:ext uri="{9D8B030D-6E8A-4147-A177-3AD203B41FA5}">
                      <a16:colId xmlns:a16="http://schemas.microsoft.com/office/drawing/2014/main" val="20004"/>
                    </a:ext>
                  </a:extLst>
                </a:gridCol>
                <a:gridCol w="878523">
                  <a:extLst>
                    <a:ext uri="{9D8B030D-6E8A-4147-A177-3AD203B41FA5}">
                      <a16:colId xmlns:a16="http://schemas.microsoft.com/office/drawing/2014/main" val="20005"/>
                    </a:ext>
                  </a:extLst>
                </a:gridCol>
              </a:tblGrid>
              <a:tr h="349139">
                <a:tc>
                  <a:txBody>
                    <a:bodyPr/>
                    <a:lstStyle/>
                    <a:p>
                      <a:pPr marL="0" marR="0" algn="l">
                        <a:spcBef>
                          <a:spcPts val="0"/>
                        </a:spcBef>
                        <a:spcAft>
                          <a:spcPts val="0"/>
                        </a:spcAft>
                      </a:pPr>
                      <a:r>
                        <a:rPr lang="en-US" sz="1400" b="1" dirty="0">
                          <a:solidFill>
                            <a:sysClr val="windowText" lastClr="000000"/>
                          </a:solidFill>
                          <a:effectLst/>
                          <a:latin typeface="+mn-lt"/>
                          <a:ea typeface="Times New Roman"/>
                          <a:cs typeface="Arial" panose="020B0604020202020204" pitchFamily="34" charset="0"/>
                        </a:rPr>
                        <a:t>Payment Options</a:t>
                      </a:r>
                    </a:p>
                  </a:txBody>
                  <a:tcPr marL="51435" marR="51435" marT="0" marB="0" anchor="ctr">
                    <a:lnL>
                      <a:noFill/>
                    </a:lnL>
                    <a:lnR>
                      <a:noFill/>
                    </a:lnR>
                    <a:lnT>
                      <a:noFill/>
                    </a:lnT>
                    <a:lnB>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cs typeface="Arial" panose="020B0604020202020204" pitchFamily="34" charset="0"/>
                        </a:rPr>
                        <a:t>1-999</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cs typeface="Arial" panose="020B0604020202020204" pitchFamily="34" charset="0"/>
                        </a:rPr>
                        <a:t>1,000-4,999</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cs typeface="Arial" panose="020B0604020202020204" pitchFamily="34" charset="0"/>
                        </a:rPr>
                        <a:t>5,000+</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cs typeface="Arial" panose="020B0604020202020204" pitchFamily="34" charset="0"/>
                        </a:rPr>
                        <a:t>All Plans</a:t>
                      </a: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45032">
                <a:tc>
                  <a:txBody>
                    <a:bodyPr/>
                    <a:lstStyle/>
                    <a:p>
                      <a:pPr marL="0" marR="0">
                        <a:spcBef>
                          <a:spcPts val="0"/>
                        </a:spcBef>
                        <a:spcAft>
                          <a:spcPts val="0"/>
                        </a:spcAft>
                      </a:pPr>
                      <a:r>
                        <a:rPr lang="en-US" sz="1400" dirty="0">
                          <a:solidFill>
                            <a:sysClr val="windowText" lastClr="000000"/>
                          </a:solidFill>
                          <a:effectLst/>
                          <a:latin typeface="+mn-lt"/>
                          <a:ea typeface="Times New Roman" panose="02020603050405020304" pitchFamily="18" charset="0"/>
                        </a:rPr>
                        <a:t>Lump Sum</a:t>
                      </a:r>
                    </a:p>
                  </a:txBody>
                  <a:tcPr marL="68580" marR="68580" marT="0"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89.7%</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90.0%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97.6%</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rPr>
                        <a:t>93.1%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45032">
                <a:tc>
                  <a:txBody>
                    <a:bodyPr/>
                    <a:lstStyle/>
                    <a:p>
                      <a:pPr marL="0" marR="0">
                        <a:spcBef>
                          <a:spcPts val="0"/>
                        </a:spcBef>
                        <a:spcAft>
                          <a:spcPts val="0"/>
                        </a:spcAft>
                      </a:pPr>
                      <a:r>
                        <a:rPr lang="en-US" sz="1400" dirty="0">
                          <a:solidFill>
                            <a:sysClr val="windowText" lastClr="000000"/>
                          </a:solidFill>
                          <a:effectLst/>
                          <a:latin typeface="+mn-lt"/>
                          <a:ea typeface="Times New Roman" panose="02020603050405020304" pitchFamily="18" charset="0"/>
                        </a:rPr>
                        <a:t>Annual Installment Payments</a:t>
                      </a:r>
                    </a:p>
                  </a:txBody>
                  <a:tcPr marL="68580" marR="68580" marT="0"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64.1%</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70.0%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81.0%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rPr>
                        <a:t>72.3%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45032">
                <a:tc>
                  <a:txBody>
                    <a:bodyPr/>
                    <a:lstStyle/>
                    <a:p>
                      <a:pPr marL="0" marR="0">
                        <a:spcBef>
                          <a:spcPts val="0"/>
                        </a:spcBef>
                        <a:spcAft>
                          <a:spcPts val="0"/>
                        </a:spcAft>
                      </a:pPr>
                      <a:r>
                        <a:rPr lang="en-US" sz="1400" dirty="0">
                          <a:solidFill>
                            <a:sysClr val="windowText" lastClr="000000"/>
                          </a:solidFill>
                          <a:effectLst/>
                          <a:latin typeface="+mn-lt"/>
                          <a:ea typeface="Times New Roman" panose="02020603050405020304" pitchFamily="18" charset="0"/>
                        </a:rPr>
                        <a:t>Quarterly Installment Payments </a:t>
                      </a:r>
                    </a:p>
                  </a:txBody>
                  <a:tcPr marL="68580" marR="68580" marT="0"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15.4%</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5.0%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16.7%</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rPr>
                        <a:t>13.9%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45032">
                <a:tc>
                  <a:txBody>
                    <a:bodyPr/>
                    <a:lstStyle/>
                    <a:p>
                      <a:pPr marL="0" marR="0">
                        <a:spcBef>
                          <a:spcPts val="0"/>
                        </a:spcBef>
                        <a:spcAft>
                          <a:spcPts val="0"/>
                        </a:spcAft>
                      </a:pPr>
                      <a:r>
                        <a:rPr lang="en-US" sz="1400" dirty="0">
                          <a:solidFill>
                            <a:sysClr val="windowText" lastClr="000000"/>
                          </a:solidFill>
                          <a:effectLst/>
                          <a:latin typeface="+mn-lt"/>
                          <a:ea typeface="Times New Roman" panose="02020603050405020304" pitchFamily="18" charset="0"/>
                        </a:rPr>
                        <a:t>Monthly Installment Payments </a:t>
                      </a:r>
                    </a:p>
                  </a:txBody>
                  <a:tcPr marL="68580" marR="68580" marT="0"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23.1%</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20.0%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31.0%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rPr>
                        <a:t>25.7%</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3538184"/>
                  </a:ext>
                </a:extLst>
              </a:tr>
              <a:tr h="345032">
                <a:tc>
                  <a:txBody>
                    <a:bodyPr/>
                    <a:lstStyle/>
                    <a:p>
                      <a:pPr marL="0" marR="0">
                        <a:spcBef>
                          <a:spcPts val="0"/>
                        </a:spcBef>
                        <a:spcAft>
                          <a:spcPts val="0"/>
                        </a:spcAft>
                      </a:pPr>
                      <a:r>
                        <a:rPr lang="en-US" sz="1400" dirty="0">
                          <a:solidFill>
                            <a:sysClr val="windowText" lastClr="000000"/>
                          </a:solidFill>
                          <a:effectLst/>
                          <a:latin typeface="+mn-lt"/>
                          <a:ea typeface="Times New Roman" panose="02020603050405020304" pitchFamily="18" charset="0"/>
                        </a:rPr>
                        <a:t>Annuity</a:t>
                      </a:r>
                    </a:p>
                  </a:txBody>
                  <a:tcPr marL="68580" marR="68580" marT="0" marB="0" anchor="ctr">
                    <a:lnL>
                      <a:noFill/>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n-lt"/>
                          <a:ea typeface="Times New Roman" panose="02020603050405020304" pitchFamily="18" charset="0"/>
                        </a:rPr>
                        <a:t>7.7%</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10.0%</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n-lt"/>
                          <a:ea typeface="Times New Roman" panose="02020603050405020304" pitchFamily="18" charset="0"/>
                        </a:rPr>
                        <a:t>9.5%</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panose="02020603050405020304" pitchFamily="18" charset="0"/>
                        </a:rPr>
                        <a:t>8.9%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30884174"/>
                  </a:ext>
                </a:extLst>
              </a:tr>
            </a:tbl>
          </a:graphicData>
        </a:graphic>
      </p:graphicFrame>
    </p:spTree>
    <p:extLst>
      <p:ext uri="{BB962C8B-B14F-4D97-AF65-F5344CB8AC3E}">
        <p14:creationId xmlns:p14="http://schemas.microsoft.com/office/powerpoint/2010/main" val="1931165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a:cs typeface="Arial" panose="020B0604020202020204" pitchFamily="34" charset="0"/>
              </a:rPr>
              <a:t>Distributions</a:t>
            </a:r>
          </a:p>
        </p:txBody>
      </p:sp>
      <p:sp>
        <p:nvSpPr>
          <p:cNvPr id="6" name="Content Placeholder 5"/>
          <p:cNvSpPr>
            <a:spLocks noGrp="1"/>
          </p:cNvSpPr>
          <p:nvPr>
            <p:ph idx="1"/>
          </p:nvPr>
        </p:nvSpPr>
        <p:spPr>
          <a:xfrm>
            <a:off x="838200" y="1497647"/>
            <a:ext cx="10845100" cy="2380669"/>
          </a:xfrm>
        </p:spPr>
        <p:txBody>
          <a:bodyPr>
            <a:noAutofit/>
          </a:bodyPr>
          <a:lstStyle/>
          <a:p>
            <a:pPr marL="0" indent="0">
              <a:buNone/>
            </a:pPr>
            <a:r>
              <a:rPr lang="en-US" sz="2000" dirty="0">
                <a:solidFill>
                  <a:srgbClr val="0D0D0D"/>
                </a:solidFill>
                <a:highlight>
                  <a:srgbClr val="FFFFFF"/>
                </a:highlight>
                <a:ea typeface="Segoe UI" panose="020B0502040204020203" pitchFamily="34" charset="0"/>
              </a:rPr>
              <a:t>Establish clear rules regarding what circumstances can trigger a distribution (retirement, separation from service, disability, death, etc.).</a:t>
            </a:r>
          </a:p>
          <a:p>
            <a:pPr marL="0" indent="0">
              <a:buNone/>
            </a:pPr>
            <a:r>
              <a:rPr lang="en-US" sz="2000" dirty="0">
                <a:solidFill>
                  <a:srgbClr val="000000"/>
                </a:solidFill>
                <a:highlight>
                  <a:srgbClr val="FFFFFF"/>
                </a:highlight>
                <a:ea typeface="Segoe UI" panose="020B0502040204020203" pitchFamily="34" charset="0"/>
              </a:rPr>
              <a:t>You can also allow participants to take distributions from the plan while still actively working – commonly referred to as “in-service” distributions. </a:t>
            </a:r>
            <a:r>
              <a:rPr lang="en-US" sz="2000" dirty="0">
                <a:solidFill>
                  <a:srgbClr val="0D0D0D"/>
                </a:solidFill>
                <a:highlight>
                  <a:srgbClr val="FFFFFF"/>
                </a:highlight>
                <a:ea typeface="Segoe UI" panose="020B0502040204020203" pitchFamily="34" charset="0"/>
              </a:rPr>
              <a:t>It will allow the company and participants to be on the same page if unforeseen circumstances arise. </a:t>
            </a:r>
            <a:endParaRPr lang="en-US" sz="2000" dirty="0"/>
          </a:p>
          <a:p>
            <a:pPr marL="0" indent="0">
              <a:buNone/>
            </a:pPr>
            <a:r>
              <a:rPr lang="en-US" sz="2000" dirty="0">
                <a:solidFill>
                  <a:srgbClr val="0D0D0D"/>
                </a:solidFill>
                <a:highlight>
                  <a:srgbClr val="FFFFFF"/>
                </a:highlight>
                <a:latin typeface="Segoe UI" panose="020B0502040204020203" pitchFamily="34" charset="0"/>
                <a:ea typeface="Segoe UI" panose="020B0502040204020203" pitchFamily="34" charset="0"/>
              </a:rPr>
              <a:t> </a:t>
            </a:r>
          </a:p>
        </p:txBody>
      </p:sp>
      <p:sp>
        <p:nvSpPr>
          <p:cNvPr id="4" name="Slide Number Placeholder 3"/>
          <p:cNvSpPr>
            <a:spLocks noGrp="1"/>
          </p:cNvSpPr>
          <p:nvPr>
            <p:ph type="sldNum" sz="quarter" idx="4"/>
          </p:nvPr>
        </p:nvSpPr>
        <p:spPr>
          <a:xfrm>
            <a:off x="8195416" y="4640264"/>
            <a:ext cx="491384" cy="193692"/>
          </a:xfrm>
          <a:prstGeom prst="rect">
            <a:avLst/>
          </a:prstGeom>
        </p:spPr>
        <p:txBody>
          <a:bodyPr vert="horz" lIns="91440" tIns="45720" rIns="91440" bIns="45720" rtlCol="0" anchor="ctr"/>
          <a:lstStyle>
            <a:defPPr>
              <a:defRPr lang="en-US"/>
            </a:defPPr>
            <a:lvl1pPr marL="0" algn="r" defTabSz="457200" rtl="0" eaLnBrk="1" latinLnBrk="0" hangingPunct="1">
              <a:defRPr sz="800" kern="1200">
                <a:solidFill>
                  <a:schemeClr val="accent4">
                    <a:lumMod val="40000"/>
                    <a:lumOff val="6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8AD21DA-7AA7-904C-A19D-89B57EE18C57}" type="slidenum">
              <a:rPr lang="en-US" smtClean="0"/>
              <a:pPr/>
              <a:t>11</a:t>
            </a:fld>
            <a:endParaRPr lang="en-US"/>
          </a:p>
        </p:txBody>
      </p:sp>
      <p:graphicFrame>
        <p:nvGraphicFramePr>
          <p:cNvPr id="8" name="Table 7">
            <a:extLst>
              <a:ext uri="{FF2B5EF4-FFF2-40B4-BE49-F238E27FC236}">
                <a16:creationId xmlns:a16="http://schemas.microsoft.com/office/drawing/2014/main" id="{B45EF3BF-EF9A-5F29-6CEF-7E3F095C5D23}"/>
              </a:ext>
            </a:extLst>
          </p:cNvPr>
          <p:cNvGraphicFramePr>
            <a:graphicFrameLocks noGrp="1"/>
          </p:cNvGraphicFramePr>
          <p:nvPr>
            <p:extLst>
              <p:ext uri="{D42A27DB-BD31-4B8C-83A1-F6EECF244321}">
                <p14:modId xmlns:p14="http://schemas.microsoft.com/office/powerpoint/2010/main" val="56297817"/>
              </p:ext>
            </p:extLst>
          </p:nvPr>
        </p:nvGraphicFramePr>
        <p:xfrm>
          <a:off x="1448828" y="3429000"/>
          <a:ext cx="8909379" cy="2522482"/>
        </p:xfrm>
        <a:graphic>
          <a:graphicData uri="http://schemas.openxmlformats.org/drawingml/2006/table">
            <a:tbl>
              <a:tblPr firstRow="1" firstCol="1" bandRow="1">
                <a:tableStyleId>{2D5ABB26-0587-4C30-8999-92F81FD0307C}</a:tableStyleId>
              </a:tblPr>
              <a:tblGrid>
                <a:gridCol w="5368608">
                  <a:extLst>
                    <a:ext uri="{9D8B030D-6E8A-4147-A177-3AD203B41FA5}">
                      <a16:colId xmlns:a16="http://schemas.microsoft.com/office/drawing/2014/main" val="4109984614"/>
                    </a:ext>
                  </a:extLst>
                </a:gridCol>
                <a:gridCol w="689292">
                  <a:extLst>
                    <a:ext uri="{9D8B030D-6E8A-4147-A177-3AD203B41FA5}">
                      <a16:colId xmlns:a16="http://schemas.microsoft.com/office/drawing/2014/main" val="3040596090"/>
                    </a:ext>
                  </a:extLst>
                </a:gridCol>
                <a:gridCol w="1091247">
                  <a:extLst>
                    <a:ext uri="{9D8B030D-6E8A-4147-A177-3AD203B41FA5}">
                      <a16:colId xmlns:a16="http://schemas.microsoft.com/office/drawing/2014/main" val="1208025473"/>
                    </a:ext>
                  </a:extLst>
                </a:gridCol>
                <a:gridCol w="694373">
                  <a:extLst>
                    <a:ext uri="{9D8B030D-6E8A-4147-A177-3AD203B41FA5}">
                      <a16:colId xmlns:a16="http://schemas.microsoft.com/office/drawing/2014/main" val="1718805756"/>
                    </a:ext>
                  </a:extLst>
                </a:gridCol>
                <a:gridCol w="1065859">
                  <a:extLst>
                    <a:ext uri="{9D8B030D-6E8A-4147-A177-3AD203B41FA5}">
                      <a16:colId xmlns:a16="http://schemas.microsoft.com/office/drawing/2014/main" val="3969324720"/>
                    </a:ext>
                  </a:extLst>
                </a:gridCol>
              </a:tblGrid>
              <a:tr h="447850">
                <a:tc>
                  <a:txBody>
                    <a:bodyPr/>
                    <a:lstStyle/>
                    <a:p>
                      <a:pPr marL="0" marR="0" algn="l">
                        <a:spcBef>
                          <a:spcPts val="0"/>
                        </a:spcBef>
                        <a:spcAft>
                          <a:spcPts val="0"/>
                        </a:spcAft>
                      </a:pPr>
                      <a:r>
                        <a:rPr lang="en-US" sz="1400" b="1" dirty="0">
                          <a:solidFill>
                            <a:sysClr val="windowText" lastClr="000000"/>
                          </a:solidFill>
                          <a:effectLst/>
                          <a:latin typeface="+mj-lt"/>
                        </a:rPr>
                        <a:t>Distribution Triggers</a:t>
                      </a:r>
                      <a:endParaRPr lang="en-US" sz="1400" b="1" dirty="0">
                        <a:solidFill>
                          <a:sysClr val="windowText" lastClr="000000"/>
                        </a:solidFill>
                        <a:effectLst/>
                        <a:latin typeface="+mj-lt"/>
                        <a:ea typeface="Times New Roman" panose="02020603050405020304" pitchFamily="18" charset="0"/>
                      </a:endParaRPr>
                    </a:p>
                  </a:txBody>
                  <a:tcPr marL="68580" marR="6858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rPr>
                        <a:t>1-999</a:t>
                      </a:r>
                      <a:endParaRPr lang="en-US" sz="1400" b="1" dirty="0">
                        <a:solidFill>
                          <a:sysClr val="windowText" lastClr="000000"/>
                        </a:solidFill>
                        <a:effectLst/>
                        <a:latin typeface="+mj-lt"/>
                        <a:ea typeface="Times New Roman" panose="02020603050405020304" pitchFamily="18" charset="0"/>
                      </a:endParaRPr>
                    </a:p>
                  </a:txBody>
                  <a:tcPr marL="68580" marR="6858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rPr>
                        <a:t>1,000-4,999</a:t>
                      </a:r>
                      <a:endParaRPr lang="en-US" sz="1400" b="1" dirty="0">
                        <a:solidFill>
                          <a:sysClr val="windowText" lastClr="000000"/>
                        </a:solidFill>
                        <a:effectLst/>
                        <a:latin typeface="+mj-lt"/>
                        <a:ea typeface="Times New Roman" panose="02020603050405020304" pitchFamily="18" charset="0"/>
                      </a:endParaRPr>
                    </a:p>
                  </a:txBody>
                  <a:tcPr marL="68580" marR="6858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rPr>
                        <a:t>5,000+</a:t>
                      </a:r>
                      <a:endParaRPr lang="en-US" sz="1400" b="1" dirty="0">
                        <a:solidFill>
                          <a:sysClr val="windowText" lastClr="000000"/>
                        </a:solidFill>
                        <a:effectLst/>
                        <a:latin typeface="+mj-lt"/>
                        <a:ea typeface="Times New Roman" panose="02020603050405020304" pitchFamily="18" charset="0"/>
                      </a:endParaRPr>
                    </a:p>
                  </a:txBody>
                  <a:tcPr marL="68580" marR="6858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rPr>
                        <a:t>All Plans</a:t>
                      </a:r>
                      <a:endParaRPr lang="en-US" sz="1400" b="1" dirty="0">
                        <a:solidFill>
                          <a:sysClr val="windowText" lastClr="000000"/>
                        </a:solidFill>
                        <a:effectLst/>
                        <a:latin typeface="+mj-lt"/>
                        <a:ea typeface="Times New Roman" panose="02020603050405020304" pitchFamily="18" charset="0"/>
                      </a:endParaRPr>
                    </a:p>
                  </a:txBody>
                  <a:tcPr marL="68580" marR="68580"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305877"/>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Separation of Service</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80.5%</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84.2%</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97.6%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88.1%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45025761"/>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Death</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61.0%</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63.2%</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95.1%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75.2%</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0117652"/>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Disability</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51.2%</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42.1%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53.7%</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50.5%</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2891102"/>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Unforeseeable emergency withdrawal</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24.4%</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31.6%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61.0%</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40.6%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46946540"/>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A specific date elected by the participant (post-retirement only)</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34.1%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31.6%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46.3%</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38.6%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19552187"/>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A specified date elected by the participant for specific reasons in service</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43.9%</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52.6%</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63.4%</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53.5%</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7435905"/>
                  </a:ext>
                </a:extLst>
              </a:tr>
              <a:tr h="259329">
                <a:tc>
                  <a:txBody>
                    <a:bodyPr/>
                    <a:lstStyle/>
                    <a:p>
                      <a:pPr marL="0" marR="0">
                        <a:spcBef>
                          <a:spcPts val="0"/>
                        </a:spcBef>
                        <a:spcAft>
                          <a:spcPts val="0"/>
                        </a:spcAft>
                      </a:pPr>
                      <a:r>
                        <a:rPr lang="en-US" sz="1400">
                          <a:solidFill>
                            <a:sysClr val="windowText" lastClr="000000"/>
                          </a:solidFill>
                          <a:effectLst/>
                          <a:latin typeface="+mj-lt"/>
                          <a:ea typeface="Times New Roman" panose="02020603050405020304" pitchFamily="18" charset="0"/>
                        </a:rPr>
                        <a:t>Change of Control</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29.3%</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42.1%</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dirty="0">
                          <a:solidFill>
                            <a:sysClr val="windowText" lastClr="000000"/>
                          </a:solidFill>
                          <a:effectLst/>
                          <a:latin typeface="+mj-lt"/>
                          <a:ea typeface="Times New Roman" panose="02020603050405020304" pitchFamily="18" charset="0"/>
                        </a:rPr>
                        <a:t>31.7%</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32.7%</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26426978"/>
                  </a:ext>
                </a:extLst>
              </a:tr>
              <a:tr h="259329">
                <a:tc>
                  <a:txBody>
                    <a:bodyPr/>
                    <a:lstStyle/>
                    <a:p>
                      <a:pPr marL="0" marR="0">
                        <a:spcBef>
                          <a:spcPts val="0"/>
                        </a:spcBef>
                        <a:spcAft>
                          <a:spcPts val="0"/>
                        </a:spcAft>
                      </a:pPr>
                      <a:r>
                        <a:rPr lang="en-US" sz="1400" dirty="0">
                          <a:solidFill>
                            <a:sysClr val="windowText" lastClr="000000"/>
                          </a:solidFill>
                          <a:effectLst/>
                          <a:latin typeface="+mj-lt"/>
                          <a:ea typeface="Times New Roman" panose="02020603050405020304" pitchFamily="18" charset="0"/>
                        </a:rPr>
                        <a:t>Other </a:t>
                      </a:r>
                    </a:p>
                  </a:txBody>
                  <a:tcPr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2.4%</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0.0%</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a:solidFill>
                            <a:sysClr val="windowText" lastClr="000000"/>
                          </a:solidFill>
                          <a:effectLst/>
                          <a:latin typeface="+mj-lt"/>
                          <a:ea typeface="Times New Roman" panose="02020603050405020304" pitchFamily="18" charset="0"/>
                        </a:rPr>
                        <a:t>4.9%</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j-lt"/>
                          <a:ea typeface="Times New Roman" panose="02020603050405020304" pitchFamily="18" charset="0"/>
                        </a:rPr>
                        <a:t>3.0%</a:t>
                      </a:r>
                    </a:p>
                  </a:txBody>
                  <a:tcPr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933921"/>
                  </a:ext>
                </a:extLst>
              </a:tr>
            </a:tbl>
          </a:graphicData>
        </a:graphic>
      </p:graphicFrame>
      <p:sp>
        <p:nvSpPr>
          <p:cNvPr id="9" name="Slide Number Placeholder 4">
            <a:extLst>
              <a:ext uri="{FF2B5EF4-FFF2-40B4-BE49-F238E27FC236}">
                <a16:creationId xmlns:a16="http://schemas.microsoft.com/office/drawing/2014/main" id="{49C5C156-BD61-54FB-3346-72F256B9394D}"/>
              </a:ext>
            </a:extLst>
          </p:cNvPr>
          <p:cNvSpPr>
            <a:spLocks noGrp="1"/>
          </p:cNvSpPr>
          <p:nvPr>
            <p:ph type="sldNum" sz="quarter" idx="12"/>
          </p:nvPr>
        </p:nvSpPr>
        <p:spPr>
          <a:xfrm>
            <a:off x="8610600" y="6356350"/>
            <a:ext cx="1665514" cy="365125"/>
          </a:xfrm>
        </p:spPr>
        <p:txBody>
          <a:bodyPr/>
          <a:lstStyle/>
          <a:p>
            <a:fld id="{A8AD21DA-7AA7-904C-A19D-89B57EE18C57}" type="slidenum">
              <a:rPr lang="en-US" smtClean="0"/>
              <a:pPr/>
              <a:t>11</a:t>
            </a:fld>
            <a:endParaRPr lang="en-US" dirty="0"/>
          </a:p>
        </p:txBody>
      </p:sp>
    </p:spTree>
    <p:extLst>
      <p:ext uri="{BB962C8B-B14F-4D97-AF65-F5344CB8AC3E}">
        <p14:creationId xmlns:p14="http://schemas.microsoft.com/office/powerpoint/2010/main" val="1808128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CC464D-A69B-BCDC-1030-8FA3B78D8D17}"/>
              </a:ext>
            </a:extLst>
          </p:cNvPr>
          <p:cNvSpPr>
            <a:spLocks noGrp="1"/>
          </p:cNvSpPr>
          <p:nvPr>
            <p:ph type="title"/>
          </p:nvPr>
        </p:nvSpPr>
        <p:spPr/>
        <p:txBody>
          <a:bodyPr/>
          <a:lstStyle/>
          <a:p>
            <a:r>
              <a:rPr lang="en-US" dirty="0"/>
              <a:t>Objectives</a:t>
            </a:r>
          </a:p>
        </p:txBody>
      </p:sp>
      <p:sp>
        <p:nvSpPr>
          <p:cNvPr id="3" name="Content Placeholder 2">
            <a:extLst>
              <a:ext uri="{FF2B5EF4-FFF2-40B4-BE49-F238E27FC236}">
                <a16:creationId xmlns:a16="http://schemas.microsoft.com/office/drawing/2014/main" id="{832DB263-22FE-0B9D-47A8-6E07B9EA36FC}"/>
              </a:ext>
            </a:extLst>
          </p:cNvPr>
          <p:cNvSpPr>
            <a:spLocks noGrp="1"/>
          </p:cNvSpPr>
          <p:nvPr>
            <p:ph idx="1"/>
          </p:nvPr>
        </p:nvSpPr>
        <p:spPr/>
        <p:txBody>
          <a:bodyPr>
            <a:normAutofit lnSpcReduction="10000"/>
          </a:bodyPr>
          <a:lstStyle/>
          <a:p>
            <a:pPr marL="0" indent="0">
              <a:buNone/>
            </a:pPr>
            <a:r>
              <a:rPr lang="en-US" sz="2200" b="1" dirty="0">
                <a:solidFill>
                  <a:srgbClr val="000000"/>
                </a:solidFill>
                <a:highlight>
                  <a:srgbClr val="FFFFFF"/>
                </a:highlight>
                <a:ea typeface="Segoe UI" panose="020B0502040204020203" pitchFamily="34" charset="0"/>
              </a:rPr>
              <a:t>Identify the main objectives of the plan:</a:t>
            </a:r>
          </a:p>
          <a:p>
            <a:pPr marL="0" indent="0">
              <a:buNone/>
            </a:pPr>
            <a:endParaRPr lang="en-US" sz="1800" dirty="0">
              <a:solidFill>
                <a:srgbClr val="000000"/>
              </a:solidFill>
              <a:highlight>
                <a:srgbClr val="FFFFFF"/>
              </a:highlight>
              <a:ea typeface="Segoe UI" panose="020B0502040204020203" pitchFamily="34" charset="0"/>
            </a:endParaRPr>
          </a:p>
          <a:p>
            <a:r>
              <a:rPr lang="en-US" sz="2000" dirty="0">
                <a:solidFill>
                  <a:srgbClr val="000000"/>
                </a:solidFill>
                <a:highlight>
                  <a:srgbClr val="FFFFFF"/>
                </a:highlight>
                <a:ea typeface="Segoe UI" panose="020B0502040204020203" pitchFamily="34" charset="0"/>
              </a:rPr>
              <a:t>Is the goal to attract and retain key executives? </a:t>
            </a:r>
          </a:p>
          <a:p>
            <a:r>
              <a:rPr lang="en-US" sz="2000" dirty="0">
                <a:solidFill>
                  <a:srgbClr val="000000"/>
                </a:solidFill>
                <a:highlight>
                  <a:srgbClr val="FFFFFF"/>
                </a:highlight>
                <a:ea typeface="Segoe UI" panose="020B0502040204020203" pitchFamily="34" charset="0"/>
              </a:rPr>
              <a:t>Provide additional retirement benefits? </a:t>
            </a:r>
          </a:p>
          <a:p>
            <a:r>
              <a:rPr lang="en-US" sz="2000" dirty="0">
                <a:solidFill>
                  <a:srgbClr val="000000"/>
                </a:solidFill>
                <a:highlight>
                  <a:srgbClr val="FFFFFF"/>
                </a:highlight>
                <a:ea typeface="Segoe UI" panose="020B0502040204020203" pitchFamily="34" charset="0"/>
              </a:rPr>
              <a:t>Align compensation with company performance? </a:t>
            </a:r>
          </a:p>
          <a:p>
            <a:pPr marL="0" indent="0">
              <a:buNone/>
            </a:pPr>
            <a:endParaRPr lang="en-US" sz="2000" dirty="0">
              <a:solidFill>
                <a:srgbClr val="000000"/>
              </a:solidFill>
              <a:highlight>
                <a:srgbClr val="FFFFFF"/>
              </a:highlight>
              <a:ea typeface="Segoe UI" panose="020B0502040204020203" pitchFamily="34" charset="0"/>
            </a:endParaRPr>
          </a:p>
          <a:p>
            <a:pPr marL="0" indent="0">
              <a:buNone/>
            </a:pPr>
            <a:r>
              <a:rPr lang="en-US" sz="2000" dirty="0">
                <a:solidFill>
                  <a:srgbClr val="000000"/>
                </a:solidFill>
                <a:highlight>
                  <a:srgbClr val="FFFFFF"/>
                </a:highlight>
                <a:ea typeface="Segoe UI" panose="020B0502040204020203" pitchFamily="34" charset="0"/>
              </a:rPr>
              <a:t>Plan design consists of five basic parameters – eligibility, contribution limits, vesting schedules, funding options, and distributions – which should align with the plan objectives. </a:t>
            </a:r>
          </a:p>
          <a:p>
            <a:pPr marL="0" indent="0">
              <a:buNone/>
            </a:pPr>
            <a:endParaRPr lang="en-US" sz="2000" dirty="0">
              <a:solidFill>
                <a:srgbClr val="000000"/>
              </a:solidFill>
              <a:highlight>
                <a:srgbClr val="FFFFFF"/>
              </a:highlight>
              <a:ea typeface="Segoe UI" panose="020B0502040204020203" pitchFamily="34" charset="0"/>
            </a:endParaRPr>
          </a:p>
          <a:p>
            <a:pPr marL="0" indent="0">
              <a:buNone/>
            </a:pPr>
            <a:r>
              <a:rPr lang="en-US" sz="2000" dirty="0">
                <a:solidFill>
                  <a:srgbClr val="000000"/>
                </a:solidFill>
                <a:highlight>
                  <a:srgbClr val="FFFFFF"/>
                </a:highlight>
                <a:ea typeface="Segoe UI" panose="020B0502040204020203" pitchFamily="34" charset="0"/>
              </a:rPr>
              <a:t>Employers also need to establish governance frameworks to ensure effective management and oversight of these plans. Defining governance will help establish clear accountability and responsibility, which includes outlining rules and obligations for administrators, trustees, and other fiduciaries involved in plan management. </a:t>
            </a:r>
            <a:endParaRPr lang="en-US" sz="2000" dirty="0">
              <a:solidFill>
                <a:srgbClr val="000000"/>
              </a:solidFill>
              <a:ea typeface="Segoe UI" panose="020B0502040204020203" pitchFamily="34" charset="0"/>
            </a:endParaRPr>
          </a:p>
        </p:txBody>
      </p:sp>
      <p:sp>
        <p:nvSpPr>
          <p:cNvPr id="5" name="Slide Number Placeholder 4">
            <a:extLst>
              <a:ext uri="{FF2B5EF4-FFF2-40B4-BE49-F238E27FC236}">
                <a16:creationId xmlns:a16="http://schemas.microsoft.com/office/drawing/2014/main" id="{C4EC1130-C9A5-F195-7ADA-0C884F96D4E9}"/>
              </a:ext>
            </a:extLst>
          </p:cNvPr>
          <p:cNvSpPr>
            <a:spLocks noGrp="1"/>
          </p:cNvSpPr>
          <p:nvPr>
            <p:ph type="sldNum" sz="quarter" idx="12"/>
          </p:nvPr>
        </p:nvSpPr>
        <p:spPr/>
        <p:txBody>
          <a:bodyPr/>
          <a:lstStyle/>
          <a:p>
            <a:fld id="{A8AD21DA-7AA7-904C-A19D-89B57EE18C57}" type="slidenum">
              <a:rPr lang="en-US" smtClean="0"/>
              <a:pPr/>
              <a:t>2</a:t>
            </a:fld>
            <a:endParaRPr lang="en-US"/>
          </a:p>
        </p:txBody>
      </p:sp>
    </p:spTree>
    <p:extLst>
      <p:ext uri="{BB962C8B-B14F-4D97-AF65-F5344CB8AC3E}">
        <p14:creationId xmlns:p14="http://schemas.microsoft.com/office/powerpoint/2010/main" val="1130243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0193-B059-D29E-F18B-19E4FB84182B}"/>
              </a:ext>
            </a:extLst>
          </p:cNvPr>
          <p:cNvSpPr>
            <a:spLocks noGrp="1"/>
          </p:cNvSpPr>
          <p:nvPr>
            <p:ph type="title"/>
          </p:nvPr>
        </p:nvSpPr>
        <p:spPr/>
        <p:txBody>
          <a:bodyPr/>
          <a:lstStyle/>
          <a:p>
            <a:r>
              <a:rPr lang="en-US" dirty="0"/>
              <a:t>Eligibility </a:t>
            </a:r>
          </a:p>
        </p:txBody>
      </p:sp>
      <p:sp>
        <p:nvSpPr>
          <p:cNvPr id="3" name="Content Placeholder 2">
            <a:extLst>
              <a:ext uri="{FF2B5EF4-FFF2-40B4-BE49-F238E27FC236}">
                <a16:creationId xmlns:a16="http://schemas.microsoft.com/office/drawing/2014/main" id="{19383D5F-A2F7-D293-E093-4F49706C0916}"/>
              </a:ext>
            </a:extLst>
          </p:cNvPr>
          <p:cNvSpPr>
            <a:spLocks noGrp="1"/>
          </p:cNvSpPr>
          <p:nvPr>
            <p:ph idx="1"/>
          </p:nvPr>
        </p:nvSpPr>
        <p:spPr>
          <a:xfrm>
            <a:off x="838200" y="1492469"/>
            <a:ext cx="10515600" cy="4684494"/>
          </a:xfrm>
        </p:spPr>
        <p:txBody>
          <a:bodyPr/>
          <a:lstStyle/>
          <a:p>
            <a:r>
              <a:rPr lang="en-US" sz="2000" dirty="0">
                <a:solidFill>
                  <a:srgbClr val="0D0D0D"/>
                </a:solidFill>
                <a:highlight>
                  <a:srgbClr val="FFFFFF"/>
                </a:highlight>
                <a:latin typeface="Segoe UI" panose="020B0502040204020203" pitchFamily="34" charset="0"/>
                <a:ea typeface="Segoe UI" panose="020B0502040204020203" pitchFamily="34" charset="0"/>
              </a:rPr>
              <a:t>Nonqualified deferred compensation plans are limited to a select group of executives or key employees. </a:t>
            </a:r>
          </a:p>
          <a:p>
            <a:r>
              <a:rPr lang="en-US" sz="2000" dirty="0">
                <a:solidFill>
                  <a:srgbClr val="0D0D0D"/>
                </a:solidFill>
                <a:highlight>
                  <a:srgbClr val="FFFFFF"/>
                </a:highlight>
                <a:latin typeface="Segoe UI" panose="020B0502040204020203" pitchFamily="34" charset="0"/>
                <a:ea typeface="Segoe UI" panose="020B0502040204020203" pitchFamily="34" charset="0"/>
              </a:rPr>
              <a:t>Factors to consider in determining who is eligible to participate are job role, tenure, and contribution to the organization’s success. </a:t>
            </a:r>
          </a:p>
          <a:p>
            <a:r>
              <a:rPr lang="en-US" sz="2000" dirty="0">
                <a:solidFill>
                  <a:srgbClr val="0D0D0D"/>
                </a:solidFill>
                <a:highlight>
                  <a:srgbClr val="FFFFFF"/>
                </a:highlight>
                <a:latin typeface="Segoe UI" panose="020B0502040204020203" pitchFamily="34" charset="0"/>
                <a:ea typeface="Segoe UI" panose="020B0502040204020203" pitchFamily="34" charset="0"/>
              </a:rPr>
              <a:t>Generally, no more than 15 percent of employees should be allowed to participate in the plan. The company should have strict criteria for eligibility.</a:t>
            </a:r>
            <a:endParaRPr lang="en-US" sz="2000" dirty="0">
              <a:solidFill>
                <a:srgbClr val="000000"/>
              </a:solidFill>
              <a:latin typeface="Segoe UI" panose="020B0502040204020203" pitchFamily="34" charset="0"/>
              <a:ea typeface="Segoe UI" panose="020B0502040204020203" pitchFamily="34" charset="0"/>
            </a:endParaRPr>
          </a:p>
          <a:p>
            <a:pPr marL="0" indent="0" algn="ctr">
              <a:buNone/>
            </a:pPr>
            <a:br>
              <a:rPr lang="en-US" sz="1200" dirty="0"/>
            </a:br>
            <a:r>
              <a:rPr lang="en-US" sz="1200" dirty="0"/>
              <a:t>Eligibility crista used (PSCA’s 2024 NQDC Survey). </a:t>
            </a:r>
          </a:p>
        </p:txBody>
      </p:sp>
      <p:sp>
        <p:nvSpPr>
          <p:cNvPr id="5" name="Slide Number Placeholder 4">
            <a:extLst>
              <a:ext uri="{FF2B5EF4-FFF2-40B4-BE49-F238E27FC236}">
                <a16:creationId xmlns:a16="http://schemas.microsoft.com/office/drawing/2014/main" id="{25044297-0423-41F9-DD1D-EF7C239F58B0}"/>
              </a:ext>
            </a:extLst>
          </p:cNvPr>
          <p:cNvSpPr>
            <a:spLocks noGrp="1"/>
          </p:cNvSpPr>
          <p:nvPr>
            <p:ph type="sldNum" sz="quarter" idx="12"/>
          </p:nvPr>
        </p:nvSpPr>
        <p:spPr/>
        <p:txBody>
          <a:bodyPr/>
          <a:lstStyle/>
          <a:p>
            <a:fld id="{A8AD21DA-7AA7-904C-A19D-89B57EE18C57}" type="slidenum">
              <a:rPr lang="en-US" smtClean="0"/>
              <a:pPr/>
              <a:t>3</a:t>
            </a:fld>
            <a:endParaRPr lang="en-US"/>
          </a:p>
        </p:txBody>
      </p:sp>
      <p:graphicFrame>
        <p:nvGraphicFramePr>
          <p:cNvPr id="6" name="Table 5">
            <a:extLst>
              <a:ext uri="{FF2B5EF4-FFF2-40B4-BE49-F238E27FC236}">
                <a16:creationId xmlns:a16="http://schemas.microsoft.com/office/drawing/2014/main" id="{C6E971E3-8F41-E4A7-6F85-BB9D4EB0AED8}"/>
              </a:ext>
            </a:extLst>
          </p:cNvPr>
          <p:cNvGraphicFramePr>
            <a:graphicFrameLocks noGrp="1"/>
          </p:cNvGraphicFramePr>
          <p:nvPr>
            <p:extLst>
              <p:ext uri="{D42A27DB-BD31-4B8C-83A1-F6EECF244321}">
                <p14:modId xmlns:p14="http://schemas.microsoft.com/office/powerpoint/2010/main" val="2957434627"/>
              </p:ext>
            </p:extLst>
          </p:nvPr>
        </p:nvGraphicFramePr>
        <p:xfrm>
          <a:off x="2722179" y="4087775"/>
          <a:ext cx="6747641" cy="2089188"/>
        </p:xfrm>
        <a:graphic>
          <a:graphicData uri="http://schemas.openxmlformats.org/drawingml/2006/table">
            <a:tbl>
              <a:tblPr firstRow="1" firstCol="1" lastRow="1" lastCol="1" bandRow="1" bandCol="1">
                <a:tableStyleId>{2D5ABB26-0587-4C30-8999-92F81FD0307C}</a:tableStyleId>
              </a:tblPr>
              <a:tblGrid>
                <a:gridCol w="2478523">
                  <a:extLst>
                    <a:ext uri="{9D8B030D-6E8A-4147-A177-3AD203B41FA5}">
                      <a16:colId xmlns:a16="http://schemas.microsoft.com/office/drawing/2014/main" val="20000"/>
                    </a:ext>
                  </a:extLst>
                </a:gridCol>
                <a:gridCol w="639171">
                  <a:extLst>
                    <a:ext uri="{9D8B030D-6E8A-4147-A177-3AD203B41FA5}">
                      <a16:colId xmlns:a16="http://schemas.microsoft.com/office/drawing/2014/main" val="20002"/>
                    </a:ext>
                  </a:extLst>
                </a:gridCol>
                <a:gridCol w="836389">
                  <a:extLst>
                    <a:ext uri="{9D8B030D-6E8A-4147-A177-3AD203B41FA5}">
                      <a16:colId xmlns:a16="http://schemas.microsoft.com/office/drawing/2014/main" val="3192347408"/>
                    </a:ext>
                  </a:extLst>
                </a:gridCol>
                <a:gridCol w="1128703">
                  <a:extLst>
                    <a:ext uri="{9D8B030D-6E8A-4147-A177-3AD203B41FA5}">
                      <a16:colId xmlns:a16="http://schemas.microsoft.com/office/drawing/2014/main" val="20003"/>
                    </a:ext>
                  </a:extLst>
                </a:gridCol>
                <a:gridCol w="731028">
                  <a:extLst>
                    <a:ext uri="{9D8B030D-6E8A-4147-A177-3AD203B41FA5}">
                      <a16:colId xmlns:a16="http://schemas.microsoft.com/office/drawing/2014/main" val="20004"/>
                    </a:ext>
                  </a:extLst>
                </a:gridCol>
                <a:gridCol w="933827">
                  <a:extLst>
                    <a:ext uri="{9D8B030D-6E8A-4147-A177-3AD203B41FA5}">
                      <a16:colId xmlns:a16="http://schemas.microsoft.com/office/drawing/2014/main" val="20005"/>
                    </a:ext>
                  </a:extLst>
                </a:gridCol>
              </a:tblGrid>
              <a:tr h="334860">
                <a:tc>
                  <a:txBody>
                    <a:bodyPr/>
                    <a:lstStyle/>
                    <a:p>
                      <a:pPr algn="ctr"/>
                      <a:r>
                        <a:rPr lang="en-US" sz="1100" b="1" dirty="0">
                          <a:latin typeface="+mn-lt"/>
                        </a:rPr>
                        <a:t>Parameter</a:t>
                      </a:r>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mn-lt"/>
                          <a:ea typeface="Times New Roman" panose="02020603050405020304" pitchFamily="18" charset="0"/>
                        </a:rPr>
                        <a:t>1-199</a:t>
                      </a:r>
                      <a:endParaRPr lang="en-US" sz="1100" dirty="0">
                        <a:effectLst/>
                        <a:latin typeface="+mn-lt"/>
                        <a:ea typeface="Times New Roman" panose="02020603050405020304" pitchFamily="18" charset="0"/>
                      </a:endParaRPr>
                    </a:p>
                  </a:txBody>
                  <a:tcPr marL="51435" marR="5143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mn-lt"/>
                          <a:ea typeface="Times New Roman" panose="02020603050405020304" pitchFamily="18" charset="0"/>
                        </a:rPr>
                        <a:t>200-999</a:t>
                      </a:r>
                    </a:p>
                  </a:txBody>
                  <a:tcPr marL="51435" marR="5143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mn-lt"/>
                          <a:ea typeface="Times New Roman" panose="02020603050405020304" pitchFamily="18" charset="0"/>
                        </a:rPr>
                        <a:t>1,000-4,999</a:t>
                      </a:r>
                      <a:endParaRPr lang="en-US" sz="1100" dirty="0">
                        <a:effectLst/>
                        <a:latin typeface="+mn-lt"/>
                        <a:ea typeface="Times New Roman" panose="02020603050405020304" pitchFamily="18" charset="0"/>
                      </a:endParaRPr>
                    </a:p>
                  </a:txBody>
                  <a:tcPr marL="51435" marR="5143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mn-lt"/>
                          <a:ea typeface="Times New Roman" panose="02020603050405020304" pitchFamily="18" charset="0"/>
                        </a:rPr>
                        <a:t>5,000+</a:t>
                      </a:r>
                      <a:endParaRPr lang="en-US" sz="1100" dirty="0">
                        <a:effectLst/>
                        <a:latin typeface="+mn-lt"/>
                        <a:ea typeface="Times New Roman" panose="02020603050405020304" pitchFamily="18" charset="0"/>
                      </a:endParaRPr>
                    </a:p>
                  </a:txBody>
                  <a:tcPr marL="51435" marR="5143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b="1" dirty="0">
                          <a:effectLst/>
                          <a:latin typeface="+mn-lt"/>
                          <a:ea typeface="Times New Roman" panose="02020603050405020304" pitchFamily="18" charset="0"/>
                        </a:rPr>
                        <a:t>All Plans</a:t>
                      </a:r>
                      <a:endParaRPr lang="en-US" sz="1100" dirty="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77023">
                <a:tc>
                  <a:txBody>
                    <a:bodyPr/>
                    <a:lstStyle/>
                    <a:p>
                      <a:pPr marL="0" marR="0">
                        <a:spcBef>
                          <a:spcPts val="0"/>
                        </a:spcBef>
                        <a:spcAft>
                          <a:spcPts val="0"/>
                        </a:spcAft>
                      </a:pPr>
                      <a:r>
                        <a:rPr lang="en-US" sz="1400" b="0" dirty="0">
                          <a:solidFill>
                            <a:schemeClr val="tx1"/>
                          </a:solidFill>
                          <a:effectLst/>
                          <a:latin typeface="+mn-lt"/>
                          <a:ea typeface="Times New Roman"/>
                          <a:cs typeface="Arial" panose="020B0604020202020204" pitchFamily="34" charset="0"/>
                        </a:rPr>
                        <a:t>Job Title/Position</a:t>
                      </a:r>
                    </a:p>
                  </a:txBody>
                  <a:tcPr marL="38576" marR="3857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78.6%</a:t>
                      </a:r>
                      <a:endParaRPr lang="en-US" sz="1400" dirty="0">
                        <a:effectLst/>
                        <a:latin typeface="+mn-lt"/>
                        <a:ea typeface="Times New Roman" panose="02020603050405020304" pitchFamily="18" charset="0"/>
                      </a:endParaRPr>
                    </a:p>
                  </a:txBody>
                  <a:tcPr marL="51435" marR="51435" marT="0" marB="0" anchor="b">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60.5%</a:t>
                      </a:r>
                      <a:endParaRPr lang="en-US" sz="1400" dirty="0">
                        <a:effectLst/>
                        <a:latin typeface="+mn-lt"/>
                        <a:ea typeface="Times New Roman" panose="02020603050405020304" pitchFamily="18" charset="0"/>
                      </a:endParaRPr>
                    </a:p>
                  </a:txBody>
                  <a:tcPr marL="51435" marR="51435"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39.0%</a:t>
                      </a:r>
                      <a:endParaRPr lang="en-US" sz="1400" dirty="0">
                        <a:effectLst/>
                        <a:latin typeface="+mn-lt"/>
                        <a:ea typeface="Times New Roman" panose="02020603050405020304" pitchFamily="18" charset="0"/>
                      </a:endParaRPr>
                    </a:p>
                  </a:txBody>
                  <a:tcPr marL="51435" marR="51435"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51.6%</a:t>
                      </a:r>
                      <a:endParaRPr lang="en-US" sz="1400" dirty="0">
                        <a:effectLst/>
                        <a:latin typeface="+mn-lt"/>
                        <a:ea typeface="Times New Roman" panose="02020603050405020304" pitchFamily="18" charset="0"/>
                      </a:endParaRPr>
                    </a:p>
                  </a:txBody>
                  <a:tcPr marL="51435" marR="51435" marT="0" marB="0" anchor="ct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52.9%</a:t>
                      </a:r>
                      <a:endParaRPr lang="en-US" sz="140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277023">
                <a:tc>
                  <a:txBody>
                    <a:bodyPr/>
                    <a:lstStyle/>
                    <a:p>
                      <a:pPr marL="0" marR="0">
                        <a:spcBef>
                          <a:spcPts val="0"/>
                        </a:spcBef>
                        <a:spcAft>
                          <a:spcPts val="0"/>
                        </a:spcAft>
                      </a:pPr>
                      <a:r>
                        <a:rPr lang="en-US" sz="1400" dirty="0">
                          <a:effectLst/>
                          <a:latin typeface="+mn-lt"/>
                          <a:ea typeface="Times New Roman"/>
                          <a:cs typeface="Arial" panose="020B0604020202020204" pitchFamily="34" charset="0"/>
                        </a:rPr>
                        <a:t>IRS Limits</a:t>
                      </a:r>
                    </a:p>
                  </a:txBody>
                  <a:tcPr marL="38576" marR="3857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21.4%</a:t>
                      </a:r>
                      <a:endParaRPr lang="en-US" sz="1400" dirty="0">
                        <a:effectLst/>
                        <a:latin typeface="+mn-lt"/>
                        <a:ea typeface="Times New Roman" panose="02020603050405020304" pitchFamily="18" charset="0"/>
                      </a:endParaRPr>
                    </a:p>
                  </a:txBody>
                  <a:tcPr marL="51435" marR="51435"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13.2%</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7.3%</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12.9%</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12.3%</a:t>
                      </a:r>
                      <a:endParaRPr lang="en-US" sz="1400" dirty="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277023">
                <a:tc>
                  <a:txBody>
                    <a:bodyPr/>
                    <a:lstStyle/>
                    <a:p>
                      <a:pPr marL="0" marR="0">
                        <a:spcBef>
                          <a:spcPts val="0"/>
                        </a:spcBef>
                        <a:spcAft>
                          <a:spcPts val="0"/>
                        </a:spcAft>
                      </a:pPr>
                      <a:r>
                        <a:rPr lang="en-US" sz="1400" dirty="0">
                          <a:effectLst/>
                          <a:latin typeface="+mn-lt"/>
                          <a:ea typeface="Times New Roman"/>
                          <a:cs typeface="Arial" panose="020B0604020202020204" pitchFamily="34" charset="0"/>
                        </a:rPr>
                        <a:t>Minimum Base Salary</a:t>
                      </a:r>
                    </a:p>
                  </a:txBody>
                  <a:tcPr marL="38576" marR="3857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7.1%</a:t>
                      </a:r>
                      <a:endParaRPr lang="en-US" sz="1400" dirty="0">
                        <a:effectLst/>
                        <a:latin typeface="+mn-lt"/>
                        <a:ea typeface="Times New Roman" panose="02020603050405020304" pitchFamily="18" charset="0"/>
                      </a:endParaRPr>
                    </a:p>
                  </a:txBody>
                  <a:tcPr marL="51435" marR="51435"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7.9%</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26.8%</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24.2%</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19.4%</a:t>
                      </a:r>
                      <a:endParaRPr lang="en-US" sz="1400" dirty="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277023">
                <a:tc>
                  <a:txBody>
                    <a:bodyPr/>
                    <a:lstStyle/>
                    <a:p>
                      <a:pPr marL="0" marR="0">
                        <a:spcBef>
                          <a:spcPts val="0"/>
                        </a:spcBef>
                        <a:spcAft>
                          <a:spcPts val="0"/>
                        </a:spcAft>
                      </a:pPr>
                      <a:r>
                        <a:rPr lang="en-US" sz="1400" dirty="0">
                          <a:effectLst/>
                          <a:latin typeface="+mn-lt"/>
                          <a:ea typeface="Times New Roman"/>
                          <a:cs typeface="Arial" panose="020B0604020202020204" pitchFamily="34" charset="0"/>
                        </a:rPr>
                        <a:t>Committee Approval</a:t>
                      </a:r>
                    </a:p>
                  </a:txBody>
                  <a:tcPr marL="38576" marR="3857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21.4%</a:t>
                      </a:r>
                      <a:endParaRPr lang="en-US" sz="1400" dirty="0">
                        <a:effectLst/>
                        <a:latin typeface="+mn-lt"/>
                        <a:ea typeface="Times New Roman" panose="02020603050405020304" pitchFamily="18" charset="0"/>
                      </a:endParaRPr>
                    </a:p>
                  </a:txBody>
                  <a:tcPr marL="51435" marR="51435" marT="0" marB="0" anchor="b">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36.8%</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31.7%</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19.4%</a:t>
                      </a:r>
                      <a:endParaRPr lang="en-US" sz="1400" dirty="0">
                        <a:effectLst/>
                        <a:latin typeface="+mn-lt"/>
                        <a:ea typeface="Times New Roman" panose="02020603050405020304" pitchFamily="18" charset="0"/>
                      </a:endParaRPr>
                    </a:p>
                  </a:txBody>
                  <a:tcPr marL="51435" marR="51435" marT="0" marB="0" anchor="ctr">
                    <a:lnT w="12700" cap="flat" cmpd="sng" algn="ctr">
                      <a:no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27.1%</a:t>
                      </a:r>
                      <a:endParaRPr lang="en-US" sz="1400" dirty="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extLst>
                  <a:ext uri="{0D108BD9-81ED-4DB2-BD59-A6C34878D82A}">
                    <a16:rowId xmlns:a16="http://schemas.microsoft.com/office/drawing/2014/main" val="10005"/>
                  </a:ext>
                </a:extLst>
              </a:tr>
              <a:tr h="365218">
                <a:tc>
                  <a:txBody>
                    <a:bodyPr/>
                    <a:lstStyle/>
                    <a:p>
                      <a:pPr marL="0" marR="0">
                        <a:spcBef>
                          <a:spcPts val="0"/>
                        </a:spcBef>
                        <a:spcAft>
                          <a:spcPts val="0"/>
                        </a:spcAft>
                      </a:pPr>
                      <a:r>
                        <a:rPr lang="en-US" sz="1400" dirty="0">
                          <a:effectLst/>
                          <a:latin typeface="+mn-lt"/>
                          <a:ea typeface="Times New Roman"/>
                          <a:cs typeface="Arial" panose="020B0604020202020204" pitchFamily="34" charset="0"/>
                        </a:rPr>
                        <a:t>Minimum Total Compensation</a:t>
                      </a:r>
                    </a:p>
                  </a:txBody>
                  <a:tcPr marL="38576" marR="3857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7.1%</a:t>
                      </a:r>
                      <a:endParaRPr lang="en-US" sz="1400" dirty="0">
                        <a:effectLst/>
                        <a:latin typeface="+mn-lt"/>
                        <a:ea typeface="Times New Roman" panose="02020603050405020304" pitchFamily="18" charset="0"/>
                      </a:endParaRPr>
                    </a:p>
                  </a:txBody>
                  <a:tcPr marL="51435" marR="51435" marT="0" marB="0" anchor="b">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2.6%</a:t>
                      </a:r>
                      <a:endParaRPr lang="en-US" sz="1400" dirty="0">
                        <a:effectLst/>
                        <a:latin typeface="+mn-lt"/>
                        <a:ea typeface="Times New Roman" panose="02020603050405020304" pitchFamily="18" charset="0"/>
                      </a:endParaRPr>
                    </a:p>
                  </a:txBody>
                  <a:tcPr marL="51435" marR="51435" marT="0" marB="0" anchor="ct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4.9%</a:t>
                      </a:r>
                      <a:endParaRPr lang="en-US" sz="1400" dirty="0">
                        <a:effectLst/>
                        <a:latin typeface="+mn-lt"/>
                        <a:ea typeface="Times New Roman" panose="02020603050405020304" pitchFamily="18" charset="0"/>
                      </a:endParaRPr>
                    </a:p>
                  </a:txBody>
                  <a:tcPr marL="51435" marR="51435" marT="0" marB="0" anchor="ct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19.4%</a:t>
                      </a:r>
                      <a:endParaRPr lang="en-US" sz="1400" dirty="0">
                        <a:effectLst/>
                        <a:latin typeface="+mn-lt"/>
                        <a:ea typeface="Times New Roman" panose="02020603050405020304" pitchFamily="18" charset="0"/>
                      </a:endParaRPr>
                    </a:p>
                  </a:txBody>
                  <a:tcPr marL="51435" marR="51435" marT="0" marB="0" anchor="ct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10.3%</a:t>
                      </a:r>
                      <a:endParaRPr lang="en-US" sz="1400" dirty="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6"/>
                  </a:ext>
                </a:extLst>
              </a:tr>
              <a:tr h="281018">
                <a:tc>
                  <a:txBody>
                    <a:bodyPr/>
                    <a:lstStyle/>
                    <a:p>
                      <a:pPr marL="0" marR="0">
                        <a:spcBef>
                          <a:spcPts val="0"/>
                        </a:spcBef>
                        <a:spcAft>
                          <a:spcPts val="0"/>
                        </a:spcAft>
                      </a:pPr>
                      <a:r>
                        <a:rPr lang="en-US" sz="1400" dirty="0">
                          <a:effectLst/>
                          <a:latin typeface="+mn-lt"/>
                          <a:ea typeface="Times New Roman"/>
                          <a:cs typeface="Arial" panose="020B0604020202020204" pitchFamily="34" charset="0"/>
                        </a:rPr>
                        <a:t>Other</a:t>
                      </a:r>
                    </a:p>
                  </a:txBody>
                  <a:tcPr marL="38576" marR="38576"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0.0%</a:t>
                      </a:r>
                      <a:endParaRPr lang="en-US" sz="1400" dirty="0">
                        <a:effectLst/>
                        <a:latin typeface="+mn-lt"/>
                        <a:ea typeface="Times New Roman" panose="02020603050405020304" pitchFamily="18" charset="0"/>
                      </a:endParaRPr>
                    </a:p>
                  </a:txBody>
                  <a:tcPr marL="51435" marR="51435" marT="0" marB="0" anchor="b">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7.9%</a:t>
                      </a:r>
                      <a:endParaRPr lang="en-US" sz="1400" dirty="0">
                        <a:effectLst/>
                        <a:latin typeface="+mn-lt"/>
                        <a:ea typeface="Times New Roman" panose="02020603050405020304" pitchFamily="18" charset="0"/>
                      </a:endParaRPr>
                    </a:p>
                  </a:txBody>
                  <a:tcPr marL="51435" marR="51435" marT="0" marB="0" anchor="ct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2.4%</a:t>
                      </a:r>
                      <a:endParaRPr lang="en-US" sz="1400">
                        <a:effectLst/>
                        <a:latin typeface="+mn-lt"/>
                        <a:ea typeface="Times New Roman" panose="02020603050405020304" pitchFamily="18" charset="0"/>
                      </a:endParaRPr>
                    </a:p>
                  </a:txBody>
                  <a:tcPr marL="51435" marR="51435" marT="0" marB="0" anchor="ct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9.7%</a:t>
                      </a:r>
                      <a:endParaRPr lang="en-US" sz="1400" dirty="0">
                        <a:effectLst/>
                        <a:latin typeface="+mn-lt"/>
                        <a:ea typeface="Times New Roman" panose="02020603050405020304" pitchFamily="18" charset="0"/>
                      </a:endParaRPr>
                    </a:p>
                  </a:txBody>
                  <a:tcPr marL="51435" marR="51435" marT="0" marB="0" anchor="ct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6.5%</a:t>
                      </a:r>
                      <a:endParaRPr lang="en-US" sz="1400" dirty="0">
                        <a:effectLst/>
                        <a:latin typeface="+mn-lt"/>
                        <a:ea typeface="Times New Roman" panose="02020603050405020304" pitchFamily="18" charset="0"/>
                      </a:endParaRPr>
                    </a:p>
                  </a:txBody>
                  <a:tcPr marL="51435" marR="51435" marT="0" marB="0" anchor="ct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534874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25547-2365-C831-EBF3-5F8B2CC89A3B}"/>
              </a:ext>
            </a:extLst>
          </p:cNvPr>
          <p:cNvSpPr>
            <a:spLocks noGrp="1"/>
          </p:cNvSpPr>
          <p:nvPr>
            <p:ph type="title"/>
          </p:nvPr>
        </p:nvSpPr>
        <p:spPr/>
        <p:txBody>
          <a:bodyPr/>
          <a:lstStyle/>
          <a:p>
            <a:r>
              <a:rPr lang="en-US" dirty="0"/>
              <a:t>Contributions</a:t>
            </a:r>
          </a:p>
        </p:txBody>
      </p:sp>
      <p:sp>
        <p:nvSpPr>
          <p:cNvPr id="3" name="Content Placeholder 2">
            <a:extLst>
              <a:ext uri="{FF2B5EF4-FFF2-40B4-BE49-F238E27FC236}">
                <a16:creationId xmlns:a16="http://schemas.microsoft.com/office/drawing/2014/main" id="{B903404A-6FF2-D96B-8960-9EBEC57611A0}"/>
              </a:ext>
            </a:extLst>
          </p:cNvPr>
          <p:cNvSpPr>
            <a:spLocks noGrp="1"/>
          </p:cNvSpPr>
          <p:nvPr>
            <p:ph idx="1"/>
          </p:nvPr>
        </p:nvSpPr>
        <p:spPr>
          <a:xfrm>
            <a:off x="838200" y="1415722"/>
            <a:ext cx="10515600" cy="4351338"/>
          </a:xfrm>
        </p:spPr>
        <p:txBody>
          <a:bodyPr>
            <a:noAutofit/>
          </a:bodyPr>
          <a:lstStyle/>
          <a:p>
            <a:pPr marL="0" indent="0">
              <a:buNone/>
            </a:pPr>
            <a:r>
              <a:rPr lang="en-US" sz="2000" dirty="0">
                <a:solidFill>
                  <a:srgbClr val="0D0D0D"/>
                </a:solidFill>
                <a:highlight>
                  <a:srgbClr val="FFFFFF"/>
                </a:highlight>
                <a:ea typeface="Segoe UI" panose="020B0502040204020203" pitchFamily="34" charset="0"/>
              </a:rPr>
              <a:t>Consider types of compensation eligible for deferral:</a:t>
            </a:r>
          </a:p>
          <a:p>
            <a:r>
              <a:rPr lang="en-US" sz="1600" dirty="0">
                <a:solidFill>
                  <a:srgbClr val="0D0D0D"/>
                </a:solidFill>
                <a:highlight>
                  <a:srgbClr val="FFFFFF"/>
                </a:highlight>
                <a:ea typeface="Segoe UI" panose="020B0502040204020203" pitchFamily="34" charset="0"/>
              </a:rPr>
              <a:t>Base salary</a:t>
            </a:r>
          </a:p>
          <a:p>
            <a:r>
              <a:rPr lang="en-US" sz="1600" dirty="0">
                <a:solidFill>
                  <a:srgbClr val="0D0D0D"/>
                </a:solidFill>
                <a:highlight>
                  <a:srgbClr val="FFFFFF"/>
                </a:highlight>
                <a:ea typeface="Segoe UI" panose="020B0502040204020203" pitchFamily="34" charset="0"/>
              </a:rPr>
              <a:t>Bonuses</a:t>
            </a:r>
          </a:p>
          <a:p>
            <a:r>
              <a:rPr lang="en-US" sz="1600" dirty="0">
                <a:solidFill>
                  <a:srgbClr val="0D0D0D"/>
                </a:solidFill>
                <a:highlight>
                  <a:srgbClr val="FFFFFF"/>
                </a:highlight>
                <a:ea typeface="Segoe UI" panose="020B0502040204020203" pitchFamily="34" charset="0"/>
              </a:rPr>
              <a:t>Commissions</a:t>
            </a:r>
          </a:p>
          <a:p>
            <a:r>
              <a:rPr lang="en-US" sz="1600" dirty="0">
                <a:solidFill>
                  <a:srgbClr val="0D0D0D"/>
                </a:solidFill>
                <a:highlight>
                  <a:srgbClr val="FFFFFF"/>
                </a:highlight>
                <a:ea typeface="Segoe UI" panose="020B0502040204020203" pitchFamily="34" charset="0"/>
              </a:rPr>
              <a:t>RSU’s</a:t>
            </a:r>
          </a:p>
          <a:p>
            <a:r>
              <a:rPr lang="en-US" sz="1600" dirty="0">
                <a:solidFill>
                  <a:srgbClr val="0D0D0D"/>
                </a:solidFill>
                <a:highlight>
                  <a:srgbClr val="FFFFFF"/>
                </a:highlight>
                <a:ea typeface="Segoe UI" panose="020B0502040204020203" pitchFamily="34" charset="0"/>
              </a:rPr>
              <a:t>Directors fees </a:t>
            </a:r>
          </a:p>
          <a:p>
            <a:r>
              <a:rPr lang="en-US" sz="1600" dirty="0">
                <a:solidFill>
                  <a:srgbClr val="0D0D0D"/>
                </a:solidFill>
                <a:highlight>
                  <a:srgbClr val="FFFFFF"/>
                </a:highlight>
                <a:ea typeface="Segoe UI" panose="020B0502040204020203" pitchFamily="34" charset="0"/>
              </a:rPr>
              <a:t>Other forms of compensation</a:t>
            </a:r>
            <a:br>
              <a:rPr lang="en-US" sz="1600" dirty="0">
                <a:solidFill>
                  <a:srgbClr val="0D0D0D"/>
                </a:solidFill>
                <a:highlight>
                  <a:srgbClr val="FFFFFF"/>
                </a:highlight>
                <a:ea typeface="Segoe UI" panose="020B0502040204020203" pitchFamily="34" charset="0"/>
              </a:rPr>
            </a:br>
            <a:r>
              <a:rPr lang="en-US" sz="1600" dirty="0">
                <a:solidFill>
                  <a:srgbClr val="0D0D0D"/>
                </a:solidFill>
                <a:highlight>
                  <a:srgbClr val="FFFFFF"/>
                </a:highlight>
                <a:ea typeface="Segoe UI" panose="020B0502040204020203" pitchFamily="34" charset="0"/>
              </a:rPr>
              <a:t>such as a sign-on bonus</a:t>
            </a:r>
          </a:p>
          <a:p>
            <a:pPr marL="0" indent="0">
              <a:buNone/>
            </a:pPr>
            <a:endParaRPr lang="en-US" sz="1600" dirty="0">
              <a:solidFill>
                <a:srgbClr val="0D0D0D"/>
              </a:solidFill>
              <a:highlight>
                <a:srgbClr val="FFFFFF"/>
              </a:highlight>
              <a:ea typeface="Segoe UI" panose="020B0502040204020203" pitchFamily="34" charset="0"/>
            </a:endParaRPr>
          </a:p>
          <a:p>
            <a:pPr marL="0" indent="0">
              <a:spcBef>
                <a:spcPts val="1600"/>
              </a:spcBef>
              <a:buNone/>
            </a:pPr>
            <a:r>
              <a:rPr lang="en-US" sz="1600" dirty="0">
                <a:solidFill>
                  <a:srgbClr val="0D0D0D"/>
                </a:solidFill>
                <a:highlight>
                  <a:srgbClr val="FFFFFF"/>
                </a:highlight>
                <a:ea typeface="Segoe UI" panose="020B0502040204020203" pitchFamily="34" charset="0"/>
              </a:rPr>
              <a:t>NQDC plans also allow for participants to defer 401(k) refunds resulting from qualified plan contribution limits and nondiscrimination testing. Establish contribution limits and whether there will be employer-funded contributions.</a:t>
            </a:r>
          </a:p>
          <a:p>
            <a:pPr marL="0" indent="0">
              <a:buNone/>
            </a:pPr>
            <a:r>
              <a:rPr lang="en-US" sz="1600" dirty="0">
                <a:solidFill>
                  <a:srgbClr val="0D0D0D"/>
                </a:solidFill>
                <a:highlight>
                  <a:srgbClr val="FFFFFF"/>
                </a:highlight>
                <a:ea typeface="Segoe UI" panose="020B0502040204020203" pitchFamily="34" charset="0"/>
              </a:rPr>
              <a:t>It’s important to have flexibility in contribution type and amounts to accommodate for varying financial circumstances and objectives. </a:t>
            </a:r>
            <a:endParaRPr lang="en-US" sz="1600" dirty="0">
              <a:solidFill>
                <a:srgbClr val="000000"/>
              </a:solidFill>
              <a:ea typeface="Segoe UI" panose="020B0502040204020203" pitchFamily="34" charset="0"/>
            </a:endParaRPr>
          </a:p>
        </p:txBody>
      </p:sp>
      <p:sp>
        <p:nvSpPr>
          <p:cNvPr id="5" name="Slide Number Placeholder 4">
            <a:extLst>
              <a:ext uri="{FF2B5EF4-FFF2-40B4-BE49-F238E27FC236}">
                <a16:creationId xmlns:a16="http://schemas.microsoft.com/office/drawing/2014/main" id="{5C094F96-BAED-D877-955F-604626DFB553}"/>
              </a:ext>
            </a:extLst>
          </p:cNvPr>
          <p:cNvSpPr>
            <a:spLocks noGrp="1"/>
          </p:cNvSpPr>
          <p:nvPr>
            <p:ph type="sldNum" sz="quarter" idx="12"/>
          </p:nvPr>
        </p:nvSpPr>
        <p:spPr/>
        <p:txBody>
          <a:bodyPr/>
          <a:lstStyle/>
          <a:p>
            <a:fld id="{A8AD21DA-7AA7-904C-A19D-89B57EE18C57}" type="slidenum">
              <a:rPr lang="en-US" smtClean="0"/>
              <a:pPr/>
              <a:t>4</a:t>
            </a:fld>
            <a:endParaRPr lang="en-US"/>
          </a:p>
        </p:txBody>
      </p:sp>
      <p:graphicFrame>
        <p:nvGraphicFramePr>
          <p:cNvPr id="4" name="Table 3">
            <a:extLst>
              <a:ext uri="{FF2B5EF4-FFF2-40B4-BE49-F238E27FC236}">
                <a16:creationId xmlns:a16="http://schemas.microsoft.com/office/drawing/2014/main" id="{D768D5F4-68E2-2034-E516-BE75D97CE4DD}"/>
              </a:ext>
            </a:extLst>
          </p:cNvPr>
          <p:cNvGraphicFramePr>
            <a:graphicFrameLocks noGrp="1"/>
          </p:cNvGraphicFramePr>
          <p:nvPr>
            <p:extLst>
              <p:ext uri="{D42A27DB-BD31-4B8C-83A1-F6EECF244321}">
                <p14:modId xmlns:p14="http://schemas.microsoft.com/office/powerpoint/2010/main" val="3324537057"/>
              </p:ext>
            </p:extLst>
          </p:nvPr>
        </p:nvGraphicFramePr>
        <p:xfrm>
          <a:off x="5257800" y="1987649"/>
          <a:ext cx="6049567" cy="1973995"/>
        </p:xfrm>
        <a:graphic>
          <a:graphicData uri="http://schemas.openxmlformats.org/drawingml/2006/table">
            <a:tbl>
              <a:tblPr firstRow="1" bandRow="1">
                <a:tableStyleId>{2D5ABB26-0587-4C30-8999-92F81FD0307C}</a:tableStyleId>
              </a:tblPr>
              <a:tblGrid>
                <a:gridCol w="2994899">
                  <a:extLst>
                    <a:ext uri="{9D8B030D-6E8A-4147-A177-3AD203B41FA5}">
                      <a16:colId xmlns:a16="http://schemas.microsoft.com/office/drawing/2014/main" val="20000"/>
                    </a:ext>
                  </a:extLst>
                </a:gridCol>
                <a:gridCol w="718820">
                  <a:extLst>
                    <a:ext uri="{9D8B030D-6E8A-4147-A177-3AD203B41FA5}">
                      <a16:colId xmlns:a16="http://schemas.microsoft.com/office/drawing/2014/main" val="4195757802"/>
                    </a:ext>
                  </a:extLst>
                </a:gridCol>
                <a:gridCol w="926783">
                  <a:extLst>
                    <a:ext uri="{9D8B030D-6E8A-4147-A177-3AD203B41FA5}">
                      <a16:colId xmlns:a16="http://schemas.microsoft.com/office/drawing/2014/main" val="20001"/>
                    </a:ext>
                  </a:extLst>
                </a:gridCol>
                <a:gridCol w="669608">
                  <a:extLst>
                    <a:ext uri="{9D8B030D-6E8A-4147-A177-3AD203B41FA5}">
                      <a16:colId xmlns:a16="http://schemas.microsoft.com/office/drawing/2014/main" val="2454680865"/>
                    </a:ext>
                  </a:extLst>
                </a:gridCol>
                <a:gridCol w="739457">
                  <a:extLst>
                    <a:ext uri="{9D8B030D-6E8A-4147-A177-3AD203B41FA5}">
                      <a16:colId xmlns:a16="http://schemas.microsoft.com/office/drawing/2014/main" val="2807551146"/>
                    </a:ext>
                  </a:extLst>
                </a:gridCol>
              </a:tblGrid>
              <a:tr h="255320">
                <a:tc>
                  <a:txBody>
                    <a:bodyPr/>
                    <a:lstStyle/>
                    <a:p>
                      <a:pPr marL="0" marR="0" algn="ctr">
                        <a:spcBef>
                          <a:spcPts val="0"/>
                        </a:spcBef>
                        <a:spcAft>
                          <a:spcPts val="0"/>
                        </a:spcAft>
                      </a:pPr>
                      <a:r>
                        <a:rPr lang="en-US" sz="1400" b="1" dirty="0">
                          <a:effectLst/>
                          <a:latin typeface="+mn-lt"/>
                          <a:ea typeface="Times New Roman" panose="02020603050405020304" pitchFamily="18" charset="0"/>
                        </a:rPr>
                        <a:t> </a:t>
                      </a:r>
                      <a:endParaRPr lang="en-US" sz="1400" dirty="0">
                        <a:effectLst/>
                        <a:latin typeface="+mn-lt"/>
                        <a:ea typeface="Times New Roman" panose="02020603050405020304" pitchFamily="18" charset="0"/>
                      </a:endParaRPr>
                    </a:p>
                  </a:txBody>
                  <a:tcPr marL="51435" marR="51435"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200" b="1" dirty="0">
                          <a:effectLst/>
                          <a:latin typeface="+mn-lt"/>
                          <a:ea typeface="Times New Roman" panose="02020603050405020304" pitchFamily="18" charset="0"/>
                        </a:rPr>
                        <a:t>1-999</a:t>
                      </a:r>
                      <a:endParaRPr lang="en-US" sz="1200" dirty="0">
                        <a:effectLst/>
                        <a:latin typeface="+mn-lt"/>
                        <a:ea typeface="Times New Roman" panose="02020603050405020304" pitchFamily="18" charset="0"/>
                      </a:endParaRPr>
                    </a:p>
                  </a:txBody>
                  <a:tcPr marL="51435" marR="51435" marT="0" marB="0" anchor="b">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200" b="1" dirty="0">
                          <a:effectLst/>
                          <a:latin typeface="+mn-lt"/>
                          <a:ea typeface="Times New Roman" panose="02020603050405020304" pitchFamily="18" charset="0"/>
                        </a:rPr>
                        <a:t>1,000-4,999</a:t>
                      </a:r>
                      <a:endParaRPr lang="en-US" sz="1200" dirty="0">
                        <a:effectLst/>
                        <a:latin typeface="+mn-lt"/>
                        <a:ea typeface="Times New Roman" panose="02020603050405020304" pitchFamily="18" charset="0"/>
                      </a:endParaRPr>
                    </a:p>
                  </a:txBody>
                  <a:tcPr marL="51435" marR="51435" marT="0" marB="0" anchor="b">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200" b="1" dirty="0">
                          <a:effectLst/>
                          <a:latin typeface="+mn-lt"/>
                          <a:ea typeface="Times New Roman" panose="02020603050405020304" pitchFamily="18" charset="0"/>
                        </a:rPr>
                        <a:t>5,000+</a:t>
                      </a:r>
                      <a:endParaRPr lang="en-US" sz="1200" dirty="0">
                        <a:effectLst/>
                        <a:latin typeface="+mn-lt"/>
                        <a:ea typeface="Times New Roman" panose="02020603050405020304" pitchFamily="18" charset="0"/>
                      </a:endParaRPr>
                    </a:p>
                  </a:txBody>
                  <a:tcPr marL="51435" marR="51435" marT="0" marB="0" anchor="b">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200" b="1" dirty="0">
                          <a:effectLst/>
                          <a:latin typeface="+mn-lt"/>
                          <a:ea typeface="Times New Roman" panose="02020603050405020304" pitchFamily="18" charset="0"/>
                        </a:rPr>
                        <a:t>All Plans</a:t>
                      </a:r>
                      <a:endParaRPr lang="en-US" sz="1200" dirty="0">
                        <a:effectLst/>
                        <a:latin typeface="+mn-lt"/>
                        <a:ea typeface="Times New Roman" panose="02020603050405020304" pitchFamily="18" charset="0"/>
                      </a:endParaRPr>
                    </a:p>
                  </a:txBody>
                  <a:tcPr marL="51435" marR="51435" marT="0" marB="0" anchor="b">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93653">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Base Salary</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100.0%</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100.0%</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cs typeface="Calibri" panose="020F0502020204030204" pitchFamily="34" charset="0"/>
                        </a:rPr>
                        <a:t>96.6%</a:t>
                      </a:r>
                      <a:endParaRPr lang="en-US" sz="140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cs typeface="Calibri" panose="020F0502020204030204" pitchFamily="34" charset="0"/>
                        </a:rPr>
                        <a:t>98.6%</a:t>
                      </a:r>
                      <a:endParaRPr lang="en-US" sz="140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256040">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Bonus Salary</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81.4%</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94.7%</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96.6%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91.4%</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234293">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Board of Directors’ Fees</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11.6%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7.9%</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6.8%</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8.6%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43316264"/>
                  </a:ext>
                </a:extLst>
              </a:tr>
              <a:tr h="253144">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Short-Term Incentive Compensation </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25.6%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34.2%</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35.6%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32.1%</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234371">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Long-Term Incentive Compensation</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cs typeface="Calibri" panose="020F0502020204030204" pitchFamily="34" charset="0"/>
                        </a:rPr>
                        <a:t>14.0%</a:t>
                      </a:r>
                      <a:endParaRPr lang="en-US" sz="140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7.9%</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6.8%</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9.3%</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220154">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Restricted Stock Units</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2.3%</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0.0%</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6.8%</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3.6%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683341291"/>
                  </a:ext>
                </a:extLst>
              </a:tr>
              <a:tr h="227020">
                <a:tc>
                  <a:txBody>
                    <a:bodyPr/>
                    <a:lstStyle/>
                    <a:p>
                      <a:pPr marL="0" marR="0">
                        <a:spcBef>
                          <a:spcPts val="0"/>
                        </a:spcBef>
                        <a:spcAft>
                          <a:spcPts val="0"/>
                        </a:spcAft>
                      </a:pPr>
                      <a:r>
                        <a:rPr lang="en-US" sz="1400" dirty="0">
                          <a:effectLst/>
                          <a:latin typeface="+mn-lt"/>
                          <a:ea typeface="Times New Roman" panose="02020603050405020304" pitchFamily="18" charset="0"/>
                          <a:cs typeface="Calibri" panose="020F0502020204030204" pitchFamily="34" charset="0"/>
                        </a:rPr>
                        <a:t>Other</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0.0%</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2.6%</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5.1%</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cs typeface="Calibri" panose="020F0502020204030204" pitchFamily="34" charset="0"/>
                        </a:rPr>
                        <a:t>2.9%</a:t>
                      </a:r>
                      <a:endParaRPr lang="en-US" sz="1400" dirty="0">
                        <a:effectLst/>
                        <a:latin typeface="+mn-lt"/>
                        <a:ea typeface="Times New Roman" panose="02020603050405020304" pitchFamily="18" charset="0"/>
                        <a:cs typeface="Calibri" panose="020F0502020204030204" pitchFamily="34"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
        <p:nvSpPr>
          <p:cNvPr id="7" name="TextBox 6">
            <a:extLst>
              <a:ext uri="{FF2B5EF4-FFF2-40B4-BE49-F238E27FC236}">
                <a16:creationId xmlns:a16="http://schemas.microsoft.com/office/drawing/2014/main" id="{FFD51119-01AA-005F-5E3C-5B7294322C78}"/>
              </a:ext>
            </a:extLst>
          </p:cNvPr>
          <p:cNvSpPr txBox="1"/>
          <p:nvPr/>
        </p:nvSpPr>
        <p:spPr>
          <a:xfrm>
            <a:off x="5257800" y="3961644"/>
            <a:ext cx="6049567" cy="307777"/>
          </a:xfrm>
          <a:prstGeom prst="rect">
            <a:avLst/>
          </a:prstGeom>
          <a:noFill/>
        </p:spPr>
        <p:txBody>
          <a:bodyPr wrap="square">
            <a:spAutoFit/>
          </a:bodyPr>
          <a:lstStyle/>
          <a:p>
            <a:pPr algn="ctr"/>
            <a:r>
              <a:rPr lang="en-US" sz="1400" i="1" dirty="0"/>
              <a:t>Compensation allowed in the plan (PSCA’s 2024 NQDC Survey). </a:t>
            </a:r>
          </a:p>
        </p:txBody>
      </p:sp>
    </p:spTree>
    <p:extLst>
      <p:ext uri="{BB962C8B-B14F-4D97-AF65-F5344CB8AC3E}">
        <p14:creationId xmlns:p14="http://schemas.microsoft.com/office/powerpoint/2010/main" val="701066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25547-2365-C831-EBF3-5F8B2CC89A3B}"/>
              </a:ext>
            </a:extLst>
          </p:cNvPr>
          <p:cNvSpPr>
            <a:spLocks noGrp="1"/>
          </p:cNvSpPr>
          <p:nvPr>
            <p:ph type="title"/>
          </p:nvPr>
        </p:nvSpPr>
        <p:spPr/>
        <p:txBody>
          <a:bodyPr/>
          <a:lstStyle/>
          <a:p>
            <a:r>
              <a:rPr lang="en-US" dirty="0"/>
              <a:t>Employer Contributions</a:t>
            </a:r>
          </a:p>
        </p:txBody>
      </p:sp>
      <p:sp>
        <p:nvSpPr>
          <p:cNvPr id="3" name="Content Placeholder 2">
            <a:extLst>
              <a:ext uri="{FF2B5EF4-FFF2-40B4-BE49-F238E27FC236}">
                <a16:creationId xmlns:a16="http://schemas.microsoft.com/office/drawing/2014/main" id="{B903404A-6FF2-D96B-8960-9EBEC57611A0}"/>
              </a:ext>
            </a:extLst>
          </p:cNvPr>
          <p:cNvSpPr>
            <a:spLocks noGrp="1"/>
          </p:cNvSpPr>
          <p:nvPr>
            <p:ph idx="1"/>
          </p:nvPr>
        </p:nvSpPr>
        <p:spPr/>
        <p:txBody>
          <a:bodyPr>
            <a:noAutofit/>
          </a:bodyPr>
          <a:lstStyle/>
          <a:p>
            <a:pPr marL="0" indent="0">
              <a:buNone/>
            </a:pPr>
            <a:r>
              <a:rPr lang="en-US" sz="2000" dirty="0">
                <a:solidFill>
                  <a:srgbClr val="0D0D0D"/>
                </a:solidFill>
                <a:highlight>
                  <a:srgbClr val="FFFFFF"/>
                </a:highlight>
                <a:ea typeface="Segoe UI" panose="020B0502040204020203" pitchFamily="34" charset="0"/>
              </a:rPr>
              <a:t>Consider if the organization will make a contribution to the NQDC plan. A match that is the same formula as used in the 401(k) plan that allows participants to receive the match “missed” due to IRS limits is the most common contribution formula. Many plans also make a discretionary contribution, which gives them flexibility in determining the employer contribution. </a:t>
            </a:r>
          </a:p>
          <a:p>
            <a:pPr marL="0" indent="0">
              <a:buNone/>
            </a:pPr>
            <a:endParaRPr lang="en-US" sz="1600" dirty="0"/>
          </a:p>
        </p:txBody>
      </p:sp>
      <p:sp>
        <p:nvSpPr>
          <p:cNvPr id="5" name="Slide Number Placeholder 4">
            <a:extLst>
              <a:ext uri="{FF2B5EF4-FFF2-40B4-BE49-F238E27FC236}">
                <a16:creationId xmlns:a16="http://schemas.microsoft.com/office/drawing/2014/main" id="{5C094F96-BAED-D877-955F-604626DFB553}"/>
              </a:ext>
            </a:extLst>
          </p:cNvPr>
          <p:cNvSpPr>
            <a:spLocks noGrp="1"/>
          </p:cNvSpPr>
          <p:nvPr>
            <p:ph type="sldNum" sz="quarter" idx="12"/>
          </p:nvPr>
        </p:nvSpPr>
        <p:spPr/>
        <p:txBody>
          <a:bodyPr/>
          <a:lstStyle/>
          <a:p>
            <a:fld id="{A8AD21DA-7AA7-904C-A19D-89B57EE18C57}" type="slidenum">
              <a:rPr lang="en-US" smtClean="0"/>
              <a:pPr/>
              <a:t>5</a:t>
            </a:fld>
            <a:endParaRPr lang="en-US"/>
          </a:p>
        </p:txBody>
      </p:sp>
      <p:sp>
        <p:nvSpPr>
          <p:cNvPr id="7" name="TextBox 6">
            <a:extLst>
              <a:ext uri="{FF2B5EF4-FFF2-40B4-BE49-F238E27FC236}">
                <a16:creationId xmlns:a16="http://schemas.microsoft.com/office/drawing/2014/main" id="{FFD51119-01AA-005F-5E3C-5B7294322C78}"/>
              </a:ext>
            </a:extLst>
          </p:cNvPr>
          <p:cNvSpPr txBox="1"/>
          <p:nvPr/>
        </p:nvSpPr>
        <p:spPr>
          <a:xfrm>
            <a:off x="2220088" y="3206355"/>
            <a:ext cx="7751824" cy="307777"/>
          </a:xfrm>
          <a:prstGeom prst="rect">
            <a:avLst/>
          </a:prstGeom>
          <a:noFill/>
        </p:spPr>
        <p:txBody>
          <a:bodyPr wrap="square">
            <a:spAutoFit/>
          </a:bodyPr>
          <a:lstStyle/>
          <a:p>
            <a:pPr algn="ctr"/>
            <a:r>
              <a:rPr lang="en-US" sz="1400" dirty="0"/>
              <a:t>Employer contribution formulas used (PSCA’s 2024 NQDC Survey). </a:t>
            </a:r>
          </a:p>
        </p:txBody>
      </p:sp>
      <p:graphicFrame>
        <p:nvGraphicFramePr>
          <p:cNvPr id="6" name="Table 5">
            <a:extLst>
              <a:ext uri="{FF2B5EF4-FFF2-40B4-BE49-F238E27FC236}">
                <a16:creationId xmlns:a16="http://schemas.microsoft.com/office/drawing/2014/main" id="{10713583-2AED-4FC4-8BF3-13E6BDEE8B56}"/>
              </a:ext>
            </a:extLst>
          </p:cNvPr>
          <p:cNvGraphicFramePr>
            <a:graphicFrameLocks noGrp="1"/>
          </p:cNvGraphicFramePr>
          <p:nvPr>
            <p:extLst>
              <p:ext uri="{D42A27DB-BD31-4B8C-83A1-F6EECF244321}">
                <p14:modId xmlns:p14="http://schemas.microsoft.com/office/powerpoint/2010/main" val="1893013487"/>
              </p:ext>
            </p:extLst>
          </p:nvPr>
        </p:nvGraphicFramePr>
        <p:xfrm>
          <a:off x="2220088" y="3651645"/>
          <a:ext cx="7751824" cy="1986349"/>
        </p:xfrm>
        <a:graphic>
          <a:graphicData uri="http://schemas.openxmlformats.org/drawingml/2006/table">
            <a:tbl>
              <a:tblPr firstRow="1" bandRow="1">
                <a:tableStyleId>{2D5ABB26-0587-4C30-8999-92F81FD0307C}</a:tableStyleId>
              </a:tblPr>
              <a:tblGrid>
                <a:gridCol w="4610164">
                  <a:extLst>
                    <a:ext uri="{9D8B030D-6E8A-4147-A177-3AD203B41FA5}">
                      <a16:colId xmlns:a16="http://schemas.microsoft.com/office/drawing/2014/main" val="20000"/>
                    </a:ext>
                  </a:extLst>
                </a:gridCol>
                <a:gridCol w="628332">
                  <a:extLst>
                    <a:ext uri="{9D8B030D-6E8A-4147-A177-3AD203B41FA5}">
                      <a16:colId xmlns:a16="http://schemas.microsoft.com/office/drawing/2014/main" val="4195757802"/>
                    </a:ext>
                  </a:extLst>
                </a:gridCol>
                <a:gridCol w="628332">
                  <a:extLst>
                    <a:ext uri="{9D8B030D-6E8A-4147-A177-3AD203B41FA5}">
                      <a16:colId xmlns:a16="http://schemas.microsoft.com/office/drawing/2014/main" val="20001"/>
                    </a:ext>
                  </a:extLst>
                </a:gridCol>
                <a:gridCol w="628332">
                  <a:extLst>
                    <a:ext uri="{9D8B030D-6E8A-4147-A177-3AD203B41FA5}">
                      <a16:colId xmlns:a16="http://schemas.microsoft.com/office/drawing/2014/main" val="2454680865"/>
                    </a:ext>
                  </a:extLst>
                </a:gridCol>
                <a:gridCol w="628332">
                  <a:extLst>
                    <a:ext uri="{9D8B030D-6E8A-4147-A177-3AD203B41FA5}">
                      <a16:colId xmlns:a16="http://schemas.microsoft.com/office/drawing/2014/main" val="2807551146"/>
                    </a:ext>
                  </a:extLst>
                </a:gridCol>
                <a:gridCol w="628332">
                  <a:extLst>
                    <a:ext uri="{9D8B030D-6E8A-4147-A177-3AD203B41FA5}">
                      <a16:colId xmlns:a16="http://schemas.microsoft.com/office/drawing/2014/main" val="3339207192"/>
                    </a:ext>
                  </a:extLst>
                </a:gridCol>
              </a:tblGrid>
              <a:tr h="247751">
                <a:tc>
                  <a:txBody>
                    <a:bodyPr/>
                    <a:lstStyle/>
                    <a:p>
                      <a:pPr marL="0" marR="0" algn="ctr">
                        <a:spcBef>
                          <a:spcPts val="0"/>
                        </a:spcBef>
                        <a:spcAft>
                          <a:spcPts val="0"/>
                        </a:spcAft>
                      </a:pPr>
                      <a:r>
                        <a:rPr lang="en-US" sz="1400" b="1" dirty="0">
                          <a:effectLst/>
                          <a:latin typeface="+mn-lt"/>
                          <a:ea typeface="Times New Roman" panose="02020603050405020304" pitchFamily="18" charset="0"/>
                        </a:rPr>
                        <a:t>Contribution Type</a:t>
                      </a:r>
                      <a:endParaRPr lang="en-US" sz="1400" dirty="0">
                        <a:effectLst/>
                        <a:latin typeface="+mn-lt"/>
                        <a:ea typeface="Times New Roman" panose="02020603050405020304" pitchFamily="18"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mn-lt"/>
                          <a:ea typeface="Times New Roman" panose="02020603050405020304" pitchFamily="18" charset="0"/>
                        </a:rPr>
                        <a:t>2019</a:t>
                      </a:r>
                      <a:endParaRPr lang="en-US" sz="1400">
                        <a:effectLst/>
                        <a:latin typeface="+mn-lt"/>
                        <a:ea typeface="Times New Roman" panose="02020603050405020304" pitchFamily="18"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mn-lt"/>
                          <a:ea typeface="Times New Roman" panose="02020603050405020304" pitchFamily="18" charset="0"/>
                        </a:rPr>
                        <a:t>2020</a:t>
                      </a:r>
                      <a:endParaRPr lang="en-US" sz="1400">
                        <a:effectLst/>
                        <a:latin typeface="+mn-lt"/>
                        <a:ea typeface="Times New Roman" panose="02020603050405020304" pitchFamily="18"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mn-lt"/>
                          <a:ea typeface="Times New Roman" panose="02020603050405020304" pitchFamily="18" charset="0"/>
                        </a:rPr>
                        <a:t>2022</a:t>
                      </a:r>
                      <a:endParaRPr lang="en-US" sz="1400">
                        <a:effectLst/>
                        <a:latin typeface="+mn-lt"/>
                        <a:ea typeface="Times New Roman" panose="02020603050405020304" pitchFamily="18"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400" b="1">
                          <a:effectLst/>
                          <a:latin typeface="+mn-lt"/>
                          <a:ea typeface="Times New Roman" panose="02020603050405020304" pitchFamily="18" charset="0"/>
                        </a:rPr>
                        <a:t>2023</a:t>
                      </a:r>
                      <a:endParaRPr lang="en-US" sz="1400">
                        <a:effectLst/>
                        <a:latin typeface="+mn-lt"/>
                        <a:ea typeface="Times New Roman" panose="02020603050405020304" pitchFamily="18"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mn-lt"/>
                          <a:ea typeface="Times New Roman" panose="02020603050405020304" pitchFamily="18" charset="0"/>
                        </a:rPr>
                        <a:t>2024</a:t>
                      </a:r>
                      <a:endParaRPr lang="en-US" sz="1400" dirty="0">
                        <a:effectLst/>
                        <a:latin typeface="+mn-lt"/>
                        <a:ea typeface="Times New Roman" panose="02020603050405020304" pitchFamily="18" charset="0"/>
                      </a:endParaRPr>
                    </a:p>
                  </a:txBody>
                  <a:tcPr marL="51435" marR="51435" marT="0" marB="0" anchor="ctr">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0"/>
                  </a:ext>
                </a:extLst>
              </a:tr>
              <a:tr h="284948">
                <a:tc>
                  <a:txBody>
                    <a:bodyPr/>
                    <a:lstStyle/>
                    <a:p>
                      <a:pPr marL="0" marR="0" algn="l">
                        <a:spcBef>
                          <a:spcPts val="0"/>
                        </a:spcBef>
                        <a:spcAft>
                          <a:spcPts val="0"/>
                        </a:spcAft>
                      </a:pPr>
                      <a:r>
                        <a:rPr lang="en-US" sz="1400" dirty="0">
                          <a:effectLst/>
                          <a:latin typeface="+mn-lt"/>
                          <a:ea typeface="Times New Roman" panose="02020603050405020304" pitchFamily="18" charset="0"/>
                        </a:rPr>
                        <a:t>Fixed Match</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17.2%</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21.7%</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13.2%</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18.9%</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15.6%</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1"/>
                  </a:ext>
                </a:extLst>
              </a:tr>
              <a:tr h="284948">
                <a:tc>
                  <a:txBody>
                    <a:bodyPr/>
                    <a:lstStyle/>
                    <a:p>
                      <a:pPr marL="0" marR="0" algn="l">
                        <a:spcBef>
                          <a:spcPts val="0"/>
                        </a:spcBef>
                        <a:spcAft>
                          <a:spcPts val="0"/>
                        </a:spcAft>
                      </a:pPr>
                      <a:r>
                        <a:rPr lang="en-US" sz="1400" b="1" dirty="0">
                          <a:solidFill>
                            <a:srgbClr val="E4002B"/>
                          </a:solidFill>
                          <a:effectLst/>
                          <a:latin typeface="+mn-lt"/>
                          <a:ea typeface="Times New Roman" panose="02020603050405020304" pitchFamily="18" charset="0"/>
                        </a:rPr>
                        <a:t>Restoration Match</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b="1" dirty="0">
                          <a:solidFill>
                            <a:srgbClr val="E4002B"/>
                          </a:solidFill>
                          <a:effectLst/>
                          <a:latin typeface="+mn-lt"/>
                          <a:ea typeface="Times New Roman" panose="02020603050405020304" pitchFamily="18" charset="0"/>
                        </a:rPr>
                        <a:t>32.8%</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b="1" dirty="0">
                          <a:solidFill>
                            <a:srgbClr val="E4002B"/>
                          </a:solidFill>
                          <a:effectLst/>
                          <a:latin typeface="+mn-lt"/>
                          <a:ea typeface="Times New Roman" panose="02020603050405020304" pitchFamily="18" charset="0"/>
                        </a:rPr>
                        <a:t>27.5%</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b="1" dirty="0">
                          <a:solidFill>
                            <a:srgbClr val="E4002B"/>
                          </a:solidFill>
                          <a:effectLst/>
                          <a:latin typeface="+mn-lt"/>
                          <a:ea typeface="Times New Roman" panose="02020603050405020304" pitchFamily="18" charset="0"/>
                        </a:rPr>
                        <a:t>49.1%</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b="1" dirty="0">
                          <a:solidFill>
                            <a:srgbClr val="E4002B"/>
                          </a:solidFill>
                          <a:effectLst/>
                          <a:latin typeface="+mn-lt"/>
                          <a:ea typeface="Times New Roman" panose="02020603050405020304" pitchFamily="18" charset="0"/>
                        </a:rPr>
                        <a:t>48.4%</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b="1" dirty="0">
                          <a:solidFill>
                            <a:srgbClr val="E4002B"/>
                          </a:solidFill>
                          <a:effectLst/>
                          <a:latin typeface="+mn-lt"/>
                          <a:ea typeface="Times New Roman" panose="02020603050405020304" pitchFamily="18" charset="0"/>
                        </a:rPr>
                        <a:t>52.5%</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2"/>
                  </a:ext>
                </a:extLst>
              </a:tr>
              <a:tr h="230055">
                <a:tc>
                  <a:txBody>
                    <a:bodyPr/>
                    <a:lstStyle/>
                    <a:p>
                      <a:pPr marL="0" marR="0" algn="l">
                        <a:spcBef>
                          <a:spcPts val="0"/>
                        </a:spcBef>
                        <a:spcAft>
                          <a:spcPts val="0"/>
                        </a:spcAft>
                      </a:pPr>
                      <a:r>
                        <a:rPr lang="en-US" sz="1400" dirty="0">
                          <a:effectLst/>
                          <a:latin typeface="+mn-lt"/>
                          <a:ea typeface="Times New Roman" panose="02020603050405020304" pitchFamily="18" charset="0"/>
                        </a:rPr>
                        <a:t>Graded/Tiered Match</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6.0%</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5.0%</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4.7%</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4.1%</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8.2%</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843316264"/>
                  </a:ext>
                </a:extLst>
              </a:tr>
              <a:tr h="245639">
                <a:tc>
                  <a:txBody>
                    <a:bodyPr/>
                    <a:lstStyle/>
                    <a:p>
                      <a:pPr marL="0" marR="0" algn="l">
                        <a:spcBef>
                          <a:spcPts val="0"/>
                        </a:spcBef>
                        <a:spcAft>
                          <a:spcPts val="0"/>
                        </a:spcAft>
                      </a:pPr>
                      <a:r>
                        <a:rPr lang="en-US" sz="1400" dirty="0">
                          <a:effectLst/>
                          <a:latin typeface="+mn-lt"/>
                          <a:ea typeface="Times New Roman" panose="02020603050405020304" pitchFamily="18" charset="0"/>
                        </a:rPr>
                        <a:t>Age or Service Based Non-Matching Contribution </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8.6%</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10.8%</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17.9%</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2.5%</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13.9%</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3"/>
                  </a:ext>
                </a:extLst>
              </a:tr>
              <a:tr h="240378">
                <a:tc>
                  <a:txBody>
                    <a:bodyPr/>
                    <a:lstStyle/>
                    <a:p>
                      <a:pPr marL="0" marR="0" algn="l">
                        <a:spcBef>
                          <a:spcPts val="0"/>
                        </a:spcBef>
                        <a:spcAft>
                          <a:spcPts val="0"/>
                        </a:spcAft>
                      </a:pPr>
                      <a:r>
                        <a:rPr lang="en-US" sz="1400" dirty="0">
                          <a:effectLst/>
                          <a:latin typeface="+mn-lt"/>
                          <a:ea typeface="Times New Roman" panose="02020603050405020304" pitchFamily="18" charset="0"/>
                        </a:rPr>
                        <a:t>Fixed Non-Matching Contribution to all Eligible Employees </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12.9%</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10.0%</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13.2%</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9.0%</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9.0%</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4"/>
                  </a:ext>
                </a:extLst>
              </a:tr>
              <a:tr h="239270">
                <a:tc>
                  <a:txBody>
                    <a:bodyPr/>
                    <a:lstStyle/>
                    <a:p>
                      <a:pPr marL="0" marR="0" algn="l">
                        <a:spcBef>
                          <a:spcPts val="0"/>
                        </a:spcBef>
                        <a:spcAft>
                          <a:spcPts val="0"/>
                        </a:spcAft>
                      </a:pPr>
                      <a:r>
                        <a:rPr lang="en-US" sz="1400" dirty="0">
                          <a:effectLst/>
                          <a:latin typeface="+mn-lt"/>
                          <a:ea typeface="Times New Roman" panose="02020603050405020304" pitchFamily="18" charset="0"/>
                        </a:rPr>
                        <a:t>Discretionary Non-Matching Contribution </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19.8%</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32.5%</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23.6%</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25.4%</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41.8%</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2683341291"/>
                  </a:ext>
                </a:extLst>
              </a:tr>
              <a:tr h="177454">
                <a:tc>
                  <a:txBody>
                    <a:bodyPr/>
                    <a:lstStyle/>
                    <a:p>
                      <a:pPr marL="0" marR="0" algn="l">
                        <a:spcBef>
                          <a:spcPts val="0"/>
                        </a:spcBef>
                        <a:spcAft>
                          <a:spcPts val="0"/>
                        </a:spcAft>
                      </a:pPr>
                      <a:r>
                        <a:rPr lang="en-US" sz="1400" dirty="0">
                          <a:effectLst/>
                          <a:latin typeface="+mn-lt"/>
                          <a:ea typeface="Times New Roman" panose="02020603050405020304" pitchFamily="18" charset="0"/>
                        </a:rPr>
                        <a:t>Other</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8.6%</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1.7%</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a:solidFill>
                            <a:srgbClr val="000000"/>
                          </a:solidFill>
                          <a:effectLst/>
                          <a:latin typeface="+mn-lt"/>
                          <a:ea typeface="Times New Roman" panose="02020603050405020304" pitchFamily="18" charset="0"/>
                        </a:rPr>
                        <a:t>4.7%</a:t>
                      </a:r>
                      <a:endParaRPr lang="en-US" sz="140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7.4%</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0.8%</a:t>
                      </a:r>
                      <a:endParaRPr lang="en-US" sz="1400" dirty="0">
                        <a:effectLst/>
                        <a:latin typeface="+mn-lt"/>
                        <a:ea typeface="Times New Roman" panose="02020603050405020304" pitchFamily="18" charset="0"/>
                      </a:endParaRP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703397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18E76-F70E-9B5B-ED7F-73F1D513F612}"/>
              </a:ext>
            </a:extLst>
          </p:cNvPr>
          <p:cNvSpPr>
            <a:spLocks noGrp="1"/>
          </p:cNvSpPr>
          <p:nvPr>
            <p:ph type="title"/>
          </p:nvPr>
        </p:nvSpPr>
        <p:spPr/>
        <p:txBody>
          <a:bodyPr/>
          <a:lstStyle/>
          <a:p>
            <a:r>
              <a:rPr lang="en-US" dirty="0"/>
              <a:t>Vesting</a:t>
            </a:r>
          </a:p>
        </p:txBody>
      </p:sp>
      <p:sp>
        <p:nvSpPr>
          <p:cNvPr id="3" name="Content Placeholder 2">
            <a:extLst>
              <a:ext uri="{FF2B5EF4-FFF2-40B4-BE49-F238E27FC236}">
                <a16:creationId xmlns:a16="http://schemas.microsoft.com/office/drawing/2014/main" id="{5D623046-ED1F-23AF-C768-8B8F0CAB4E14}"/>
              </a:ext>
            </a:extLst>
          </p:cNvPr>
          <p:cNvSpPr>
            <a:spLocks noGrp="1"/>
          </p:cNvSpPr>
          <p:nvPr>
            <p:ph idx="1"/>
          </p:nvPr>
        </p:nvSpPr>
        <p:spPr>
          <a:xfrm>
            <a:off x="838200" y="1492469"/>
            <a:ext cx="10515600" cy="4684494"/>
          </a:xfrm>
        </p:spPr>
        <p:txBody>
          <a:bodyPr/>
          <a:lstStyle/>
          <a:p>
            <a:pPr marL="0" indent="0">
              <a:buNone/>
            </a:pPr>
            <a:r>
              <a:rPr lang="en-US" sz="2000" dirty="0">
                <a:solidFill>
                  <a:srgbClr val="0D0D0D"/>
                </a:solidFill>
                <a:highlight>
                  <a:srgbClr val="FFFFFF"/>
                </a:highlight>
                <a:ea typeface="Segoe UI" panose="020B0502040204020203" pitchFamily="34" charset="0"/>
              </a:rPr>
              <a:t>Organizations can utilize NQDC plans to retain participants by including a vesting schedule. </a:t>
            </a:r>
          </a:p>
          <a:p>
            <a:pPr>
              <a:buFontTx/>
              <a:buChar char="-"/>
            </a:pPr>
            <a:r>
              <a:rPr lang="en-US" sz="2000" dirty="0">
                <a:solidFill>
                  <a:srgbClr val="0D0D0D"/>
                </a:solidFill>
                <a:highlight>
                  <a:srgbClr val="FFFFFF"/>
                </a:highlight>
                <a:ea typeface="Segoe UI" panose="020B0502040204020203" pitchFamily="34" charset="0"/>
              </a:rPr>
              <a:t>Gradual vesting of employer contributions over time rewards long-term commitment and discourages departure. For example, organizations can leverage their vesting schedules to align with individual employees. </a:t>
            </a:r>
          </a:p>
          <a:p>
            <a:pPr>
              <a:buFontTx/>
              <a:buChar char="-"/>
            </a:pPr>
            <a:r>
              <a:rPr lang="en-US" sz="2000" dirty="0">
                <a:solidFill>
                  <a:srgbClr val="0D0D0D"/>
                </a:solidFill>
                <a:highlight>
                  <a:srgbClr val="FFFFFF"/>
                </a:highlight>
                <a:ea typeface="Segoe UI" panose="020B0502040204020203" pitchFamily="34" charset="0"/>
              </a:rPr>
              <a:t>For recruiting purposes, a sign-on bonus can follow a separate vesting schedule. </a:t>
            </a:r>
            <a:endParaRPr lang="en-US" sz="2000" dirty="0">
              <a:solidFill>
                <a:srgbClr val="000000"/>
              </a:solidFill>
              <a:ea typeface="Segoe UI" panose="020B0502040204020203" pitchFamily="34" charset="0"/>
            </a:endParaRPr>
          </a:p>
          <a:p>
            <a:endParaRPr lang="en-US" dirty="0"/>
          </a:p>
        </p:txBody>
      </p:sp>
      <p:sp>
        <p:nvSpPr>
          <p:cNvPr id="5" name="Slide Number Placeholder 4">
            <a:extLst>
              <a:ext uri="{FF2B5EF4-FFF2-40B4-BE49-F238E27FC236}">
                <a16:creationId xmlns:a16="http://schemas.microsoft.com/office/drawing/2014/main" id="{7213A199-F41F-7E77-ECD6-62CEE3AE936D}"/>
              </a:ext>
            </a:extLst>
          </p:cNvPr>
          <p:cNvSpPr>
            <a:spLocks noGrp="1"/>
          </p:cNvSpPr>
          <p:nvPr>
            <p:ph type="sldNum" sz="quarter" idx="12"/>
          </p:nvPr>
        </p:nvSpPr>
        <p:spPr/>
        <p:txBody>
          <a:bodyPr/>
          <a:lstStyle/>
          <a:p>
            <a:fld id="{A8AD21DA-7AA7-904C-A19D-89B57EE18C57}" type="slidenum">
              <a:rPr lang="en-US" smtClean="0"/>
              <a:pPr/>
              <a:t>6</a:t>
            </a:fld>
            <a:endParaRPr lang="en-US"/>
          </a:p>
        </p:txBody>
      </p:sp>
      <p:graphicFrame>
        <p:nvGraphicFramePr>
          <p:cNvPr id="4" name="Chart 3">
            <a:extLst>
              <a:ext uri="{FF2B5EF4-FFF2-40B4-BE49-F238E27FC236}">
                <a16:creationId xmlns:a16="http://schemas.microsoft.com/office/drawing/2014/main" id="{A9013FFF-3E6E-1631-C30D-26CF764AC87B}"/>
              </a:ext>
            </a:extLst>
          </p:cNvPr>
          <p:cNvGraphicFramePr>
            <a:graphicFrameLocks/>
          </p:cNvGraphicFramePr>
          <p:nvPr>
            <p:extLst>
              <p:ext uri="{D42A27DB-BD31-4B8C-83A1-F6EECF244321}">
                <p14:modId xmlns:p14="http://schemas.microsoft.com/office/powerpoint/2010/main" val="1220296614"/>
              </p:ext>
            </p:extLst>
          </p:nvPr>
        </p:nvGraphicFramePr>
        <p:xfrm>
          <a:off x="3420897" y="3383757"/>
          <a:ext cx="5350206" cy="28829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83989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23CB7-A42D-2C8A-5B35-E67D7DA6626B}"/>
              </a:ext>
            </a:extLst>
          </p:cNvPr>
          <p:cNvSpPr>
            <a:spLocks noGrp="1"/>
          </p:cNvSpPr>
          <p:nvPr>
            <p:ph type="title"/>
          </p:nvPr>
        </p:nvSpPr>
        <p:spPr/>
        <p:txBody>
          <a:bodyPr/>
          <a:lstStyle/>
          <a:p>
            <a:r>
              <a:rPr lang="en-US" dirty="0"/>
              <a:t>Forfeiture Clauses</a:t>
            </a:r>
          </a:p>
        </p:txBody>
      </p:sp>
      <p:sp>
        <p:nvSpPr>
          <p:cNvPr id="3" name="Content Placeholder 2">
            <a:extLst>
              <a:ext uri="{FF2B5EF4-FFF2-40B4-BE49-F238E27FC236}">
                <a16:creationId xmlns:a16="http://schemas.microsoft.com/office/drawing/2014/main" id="{C5F54BD8-1F1A-8F59-A108-E5AFD041D180}"/>
              </a:ext>
            </a:extLst>
          </p:cNvPr>
          <p:cNvSpPr>
            <a:spLocks noGrp="1"/>
          </p:cNvSpPr>
          <p:nvPr>
            <p:ph idx="1"/>
          </p:nvPr>
        </p:nvSpPr>
        <p:spPr/>
        <p:txBody>
          <a:bodyPr/>
          <a:lstStyle/>
          <a:p>
            <a:pPr marL="0" indent="0">
              <a:buNone/>
            </a:pPr>
            <a:r>
              <a:rPr lang="en-US" dirty="0"/>
              <a:t>Some plans include non-compete clauses or bad actor clauses the dictate circumstances in which employees would forfeit their NQDC plan balances. </a:t>
            </a:r>
          </a:p>
          <a:p>
            <a:pPr marL="0" indent="0">
              <a:buNone/>
            </a:pPr>
            <a:r>
              <a:rPr lang="en-US" b="1" dirty="0"/>
              <a:t> </a:t>
            </a:r>
            <a:r>
              <a:rPr lang="en-US" sz="2000" b="1" dirty="0"/>
              <a:t>Non-Compete Clauses (PSCA 2024 NQDC Survey)</a:t>
            </a:r>
          </a:p>
          <a:p>
            <a:pPr marL="0" indent="0">
              <a:buNone/>
            </a:pPr>
            <a:endParaRPr lang="en-US" dirty="0"/>
          </a:p>
          <a:p>
            <a:endParaRPr lang="en-US" dirty="0"/>
          </a:p>
          <a:p>
            <a:pPr marL="0" indent="0">
              <a:buNone/>
            </a:pPr>
            <a:r>
              <a:rPr lang="en-US" sz="2000" b="1" dirty="0"/>
              <a:t>Bad Actor Clauses (PSCA 2024 NQDC Survey)</a:t>
            </a:r>
          </a:p>
        </p:txBody>
      </p:sp>
      <p:graphicFrame>
        <p:nvGraphicFramePr>
          <p:cNvPr id="4" name="Table 3">
            <a:extLst>
              <a:ext uri="{FF2B5EF4-FFF2-40B4-BE49-F238E27FC236}">
                <a16:creationId xmlns:a16="http://schemas.microsoft.com/office/drawing/2014/main" id="{F44E5FC2-32B4-C5F0-B9BF-EC41D6FFE8C9}"/>
              </a:ext>
            </a:extLst>
          </p:cNvPr>
          <p:cNvGraphicFramePr>
            <a:graphicFrameLocks noGrp="1"/>
          </p:cNvGraphicFramePr>
          <p:nvPr>
            <p:extLst>
              <p:ext uri="{D42A27DB-BD31-4B8C-83A1-F6EECF244321}">
                <p14:modId xmlns:p14="http://schemas.microsoft.com/office/powerpoint/2010/main" val="133669834"/>
              </p:ext>
            </p:extLst>
          </p:nvPr>
        </p:nvGraphicFramePr>
        <p:xfrm>
          <a:off x="2290164" y="3646690"/>
          <a:ext cx="6874453" cy="709207"/>
        </p:xfrm>
        <a:graphic>
          <a:graphicData uri="http://schemas.openxmlformats.org/drawingml/2006/table">
            <a:tbl>
              <a:tblPr firstRow="1" bandRow="1">
                <a:tableStyleId>{2D5ABB26-0587-4C30-8999-92F81FD0307C}</a:tableStyleId>
              </a:tblPr>
              <a:tblGrid>
                <a:gridCol w="2199056">
                  <a:extLst>
                    <a:ext uri="{9D8B030D-6E8A-4147-A177-3AD203B41FA5}">
                      <a16:colId xmlns:a16="http://schemas.microsoft.com/office/drawing/2014/main" val="3917836337"/>
                    </a:ext>
                  </a:extLst>
                </a:gridCol>
                <a:gridCol w="836460">
                  <a:extLst>
                    <a:ext uri="{9D8B030D-6E8A-4147-A177-3AD203B41FA5}">
                      <a16:colId xmlns:a16="http://schemas.microsoft.com/office/drawing/2014/main" val="3707997474"/>
                    </a:ext>
                  </a:extLst>
                </a:gridCol>
                <a:gridCol w="886263">
                  <a:extLst>
                    <a:ext uri="{9D8B030D-6E8A-4147-A177-3AD203B41FA5}">
                      <a16:colId xmlns:a16="http://schemas.microsoft.com/office/drawing/2014/main" val="2634902514"/>
                    </a:ext>
                  </a:extLst>
                </a:gridCol>
                <a:gridCol w="1180148">
                  <a:extLst>
                    <a:ext uri="{9D8B030D-6E8A-4147-A177-3AD203B41FA5}">
                      <a16:colId xmlns:a16="http://schemas.microsoft.com/office/drawing/2014/main" val="2485662842"/>
                    </a:ext>
                  </a:extLst>
                </a:gridCol>
                <a:gridCol w="886263">
                  <a:extLst>
                    <a:ext uri="{9D8B030D-6E8A-4147-A177-3AD203B41FA5}">
                      <a16:colId xmlns:a16="http://schemas.microsoft.com/office/drawing/2014/main" val="2681541127"/>
                    </a:ext>
                  </a:extLst>
                </a:gridCol>
                <a:gridCol w="886263">
                  <a:extLst>
                    <a:ext uri="{9D8B030D-6E8A-4147-A177-3AD203B41FA5}">
                      <a16:colId xmlns:a16="http://schemas.microsoft.com/office/drawing/2014/main" val="328744471"/>
                    </a:ext>
                  </a:extLst>
                </a:gridCol>
              </a:tblGrid>
              <a:tr h="314445">
                <a:tc>
                  <a:txBody>
                    <a:bodyPr/>
                    <a:lstStyle/>
                    <a:p>
                      <a:pPr marL="0" marR="0" algn="l">
                        <a:spcBef>
                          <a:spcPts val="0"/>
                        </a:spcBef>
                        <a:spcAft>
                          <a:spcPts val="0"/>
                        </a:spcAft>
                      </a:pPr>
                      <a:endParaRPr lang="en-US" sz="1400" dirty="0">
                        <a:effectLst/>
                        <a:latin typeface="+mn-lt"/>
                        <a:ea typeface="Times New Roman"/>
                        <a:cs typeface="Arial" panose="020B0604020202020204" pitchFamily="34"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1-199</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200-999</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1,000-4,999</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5,000+</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All Plans</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2982384874"/>
                  </a:ext>
                </a:extLst>
              </a:tr>
              <a:tr h="394762">
                <a:tc>
                  <a:txBody>
                    <a:bodyPr/>
                    <a:lstStyle/>
                    <a:p>
                      <a:pPr marL="0" marR="0">
                        <a:spcBef>
                          <a:spcPts val="0"/>
                        </a:spcBef>
                        <a:spcAft>
                          <a:spcPts val="0"/>
                        </a:spcAft>
                      </a:pPr>
                      <a:r>
                        <a:rPr lang="en-US" sz="1400" b="0" dirty="0">
                          <a:solidFill>
                            <a:schemeClr val="tx1"/>
                          </a:solidFill>
                          <a:effectLst/>
                          <a:latin typeface="+mn-lt"/>
                          <a:ea typeface="Times New Roman"/>
                          <a:cs typeface="Arial" panose="020B0604020202020204" pitchFamily="34" charset="0"/>
                        </a:rPr>
                        <a:t>Percentage of Plans</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25.0%</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17.1%</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31.6%</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18.3%</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effectLst/>
                          <a:latin typeface="Aptos Narrow" panose="020B0004020202020204" pitchFamily="34" charset="0"/>
                          <a:ea typeface="Times New Roman" panose="02020603050405020304" pitchFamily="18" charset="0"/>
                        </a:rPr>
                        <a:t>22.1%</a:t>
                      </a:r>
                      <a:endParaRPr lang="en-US" sz="1600" dirty="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85199334"/>
                  </a:ext>
                </a:extLst>
              </a:tr>
            </a:tbl>
          </a:graphicData>
        </a:graphic>
      </p:graphicFrame>
      <p:graphicFrame>
        <p:nvGraphicFramePr>
          <p:cNvPr id="5" name="Table 4">
            <a:extLst>
              <a:ext uri="{FF2B5EF4-FFF2-40B4-BE49-F238E27FC236}">
                <a16:creationId xmlns:a16="http://schemas.microsoft.com/office/drawing/2014/main" id="{423E9B96-BC1B-13E4-4ECF-D22C39C88A21}"/>
              </a:ext>
            </a:extLst>
          </p:cNvPr>
          <p:cNvGraphicFramePr>
            <a:graphicFrameLocks noGrp="1"/>
          </p:cNvGraphicFramePr>
          <p:nvPr>
            <p:extLst>
              <p:ext uri="{D42A27DB-BD31-4B8C-83A1-F6EECF244321}">
                <p14:modId xmlns:p14="http://schemas.microsoft.com/office/powerpoint/2010/main" val="506205297"/>
              </p:ext>
            </p:extLst>
          </p:nvPr>
        </p:nvGraphicFramePr>
        <p:xfrm>
          <a:off x="2290164" y="5018290"/>
          <a:ext cx="6874453" cy="709207"/>
        </p:xfrm>
        <a:graphic>
          <a:graphicData uri="http://schemas.openxmlformats.org/drawingml/2006/table">
            <a:tbl>
              <a:tblPr firstRow="1" bandRow="1">
                <a:tableStyleId>{2D5ABB26-0587-4C30-8999-92F81FD0307C}</a:tableStyleId>
              </a:tblPr>
              <a:tblGrid>
                <a:gridCol w="2199056">
                  <a:extLst>
                    <a:ext uri="{9D8B030D-6E8A-4147-A177-3AD203B41FA5}">
                      <a16:colId xmlns:a16="http://schemas.microsoft.com/office/drawing/2014/main" val="3917836337"/>
                    </a:ext>
                  </a:extLst>
                </a:gridCol>
                <a:gridCol w="836460">
                  <a:extLst>
                    <a:ext uri="{9D8B030D-6E8A-4147-A177-3AD203B41FA5}">
                      <a16:colId xmlns:a16="http://schemas.microsoft.com/office/drawing/2014/main" val="3707997474"/>
                    </a:ext>
                  </a:extLst>
                </a:gridCol>
                <a:gridCol w="886263">
                  <a:extLst>
                    <a:ext uri="{9D8B030D-6E8A-4147-A177-3AD203B41FA5}">
                      <a16:colId xmlns:a16="http://schemas.microsoft.com/office/drawing/2014/main" val="2634902514"/>
                    </a:ext>
                  </a:extLst>
                </a:gridCol>
                <a:gridCol w="1180148">
                  <a:extLst>
                    <a:ext uri="{9D8B030D-6E8A-4147-A177-3AD203B41FA5}">
                      <a16:colId xmlns:a16="http://schemas.microsoft.com/office/drawing/2014/main" val="2485662842"/>
                    </a:ext>
                  </a:extLst>
                </a:gridCol>
                <a:gridCol w="886263">
                  <a:extLst>
                    <a:ext uri="{9D8B030D-6E8A-4147-A177-3AD203B41FA5}">
                      <a16:colId xmlns:a16="http://schemas.microsoft.com/office/drawing/2014/main" val="2681541127"/>
                    </a:ext>
                  </a:extLst>
                </a:gridCol>
                <a:gridCol w="886263">
                  <a:extLst>
                    <a:ext uri="{9D8B030D-6E8A-4147-A177-3AD203B41FA5}">
                      <a16:colId xmlns:a16="http://schemas.microsoft.com/office/drawing/2014/main" val="328744471"/>
                    </a:ext>
                  </a:extLst>
                </a:gridCol>
              </a:tblGrid>
              <a:tr h="314445">
                <a:tc>
                  <a:txBody>
                    <a:bodyPr/>
                    <a:lstStyle/>
                    <a:p>
                      <a:pPr marL="0" marR="0" algn="l">
                        <a:spcBef>
                          <a:spcPts val="0"/>
                        </a:spcBef>
                        <a:spcAft>
                          <a:spcPts val="0"/>
                        </a:spcAft>
                      </a:pPr>
                      <a:endParaRPr lang="en-US" sz="1400" dirty="0">
                        <a:effectLst/>
                        <a:latin typeface="+mn-lt"/>
                        <a:ea typeface="Times New Roman"/>
                        <a:cs typeface="Arial" panose="020B0604020202020204" pitchFamily="34" charset="0"/>
                      </a:endParaRPr>
                    </a:p>
                  </a:txBody>
                  <a:tcPr marL="51435" marR="51435" marT="0" marB="0" anchor="ctr">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1-199</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200-999</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1,000-4,999</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5,000+</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tc>
                  <a:txBody>
                    <a:bodyPr/>
                    <a:lstStyle/>
                    <a:p>
                      <a:pPr marL="0" marR="0" algn="ctr">
                        <a:spcBef>
                          <a:spcPts val="0"/>
                        </a:spcBef>
                        <a:spcAft>
                          <a:spcPts val="0"/>
                        </a:spcAft>
                      </a:pPr>
                      <a:r>
                        <a:rPr lang="en-US" sz="1600" b="1">
                          <a:solidFill>
                            <a:srgbClr val="000000"/>
                          </a:solidFill>
                          <a:effectLst/>
                          <a:latin typeface="Calibri" panose="020F0502020204030204" pitchFamily="34" charset="0"/>
                          <a:ea typeface="Times New Roman" panose="02020603050405020304" pitchFamily="18" charset="0"/>
                        </a:rPr>
                        <a:t>All Plans</a:t>
                      </a:r>
                      <a:endParaRPr lang="en-US" sz="1600">
                        <a:effectLst/>
                        <a:latin typeface="Times New Roman" panose="02020603050405020304" pitchFamily="18" charset="0"/>
                        <a:ea typeface="Times New Roman" panose="02020603050405020304" pitchFamily="18" charset="0"/>
                      </a:endParaRPr>
                    </a:p>
                  </a:txBody>
                  <a:tcPr marL="68580" marR="68580" marT="0" marB="0">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2982384874"/>
                  </a:ext>
                </a:extLst>
              </a:tr>
              <a:tr h="394762">
                <a:tc>
                  <a:txBody>
                    <a:bodyPr/>
                    <a:lstStyle/>
                    <a:p>
                      <a:pPr marL="0" marR="0">
                        <a:spcBef>
                          <a:spcPts val="0"/>
                        </a:spcBef>
                        <a:spcAft>
                          <a:spcPts val="0"/>
                        </a:spcAft>
                      </a:pPr>
                      <a:r>
                        <a:rPr lang="en-US" sz="1400" b="0" dirty="0">
                          <a:solidFill>
                            <a:schemeClr val="tx1"/>
                          </a:solidFill>
                          <a:effectLst/>
                          <a:latin typeface="+mn-lt"/>
                          <a:ea typeface="Times New Roman"/>
                          <a:cs typeface="Arial" panose="020B0604020202020204" pitchFamily="34" charset="0"/>
                        </a:rPr>
                        <a:t>Percentage of Plans</a:t>
                      </a:r>
                    </a:p>
                  </a:txBody>
                  <a:tcPr marL="51435" marR="51435"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44.4%</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20.8%</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31.3%</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a:solidFill>
                            <a:srgbClr val="000000"/>
                          </a:solidFill>
                          <a:effectLst/>
                          <a:latin typeface="Aptos Narrow" panose="020B0004020202020204" pitchFamily="34" charset="0"/>
                          <a:ea typeface="Times New Roman" panose="02020603050405020304" pitchFamily="18" charset="0"/>
                        </a:rPr>
                        <a:t>29.1%</a:t>
                      </a:r>
                      <a:endParaRPr lang="en-US" sz="160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algn="ctr">
                        <a:spcBef>
                          <a:spcPts val="0"/>
                        </a:spcBef>
                        <a:spcAft>
                          <a:spcPts val="0"/>
                        </a:spcAft>
                      </a:pPr>
                      <a:r>
                        <a:rPr lang="en-US" sz="1600" dirty="0">
                          <a:solidFill>
                            <a:srgbClr val="000000"/>
                          </a:solidFill>
                          <a:effectLst/>
                          <a:latin typeface="Aptos Narrow" panose="020B0004020202020204" pitchFamily="34" charset="0"/>
                          <a:ea typeface="Times New Roman" panose="02020603050405020304" pitchFamily="18" charset="0"/>
                        </a:rPr>
                        <a:t>29.2%</a:t>
                      </a:r>
                      <a:endParaRPr lang="en-US" sz="1600" dirty="0">
                        <a:effectLst/>
                        <a:latin typeface="Times New Roman" panose="02020603050405020304" pitchFamily="18" charset="0"/>
                        <a:ea typeface="Times New Roman" panose="02020603050405020304" pitchFamily="18" charset="0"/>
                      </a:endParaRPr>
                    </a:p>
                  </a:txBody>
                  <a:tcPr marL="68580" marR="68580" marT="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4185199334"/>
                  </a:ext>
                </a:extLst>
              </a:tr>
            </a:tbl>
          </a:graphicData>
        </a:graphic>
      </p:graphicFrame>
      <p:sp>
        <p:nvSpPr>
          <p:cNvPr id="6" name="Slide Number Placeholder 4">
            <a:extLst>
              <a:ext uri="{FF2B5EF4-FFF2-40B4-BE49-F238E27FC236}">
                <a16:creationId xmlns:a16="http://schemas.microsoft.com/office/drawing/2014/main" id="{E56345E9-7771-325D-0F57-AF558C1CAFE1}"/>
              </a:ext>
            </a:extLst>
          </p:cNvPr>
          <p:cNvSpPr>
            <a:spLocks noGrp="1"/>
          </p:cNvSpPr>
          <p:nvPr>
            <p:ph type="sldNum" sz="quarter" idx="12"/>
          </p:nvPr>
        </p:nvSpPr>
        <p:spPr>
          <a:xfrm>
            <a:off x="8610600" y="6356350"/>
            <a:ext cx="1665514" cy="365125"/>
          </a:xfrm>
        </p:spPr>
        <p:txBody>
          <a:bodyPr/>
          <a:lstStyle/>
          <a:p>
            <a:fld id="{A8AD21DA-7AA7-904C-A19D-89B57EE18C57}" type="slidenum">
              <a:rPr lang="en-US" smtClean="0"/>
              <a:pPr/>
              <a:t>7</a:t>
            </a:fld>
            <a:endParaRPr lang="en-US" dirty="0"/>
          </a:p>
        </p:txBody>
      </p:sp>
    </p:spTree>
    <p:extLst>
      <p:ext uri="{BB962C8B-B14F-4D97-AF65-F5344CB8AC3E}">
        <p14:creationId xmlns:p14="http://schemas.microsoft.com/office/powerpoint/2010/main" val="31241251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F5400-E10A-7195-D993-CD3B631627EC}"/>
              </a:ext>
            </a:extLst>
          </p:cNvPr>
          <p:cNvSpPr>
            <a:spLocks noGrp="1"/>
          </p:cNvSpPr>
          <p:nvPr>
            <p:ph type="title"/>
          </p:nvPr>
        </p:nvSpPr>
        <p:spPr/>
        <p:txBody>
          <a:bodyPr/>
          <a:lstStyle/>
          <a:p>
            <a:r>
              <a:rPr lang="en-US" dirty="0"/>
              <a:t>Plan Funding</a:t>
            </a:r>
          </a:p>
        </p:txBody>
      </p:sp>
      <p:sp>
        <p:nvSpPr>
          <p:cNvPr id="3" name="Content Placeholder 2">
            <a:extLst>
              <a:ext uri="{FF2B5EF4-FFF2-40B4-BE49-F238E27FC236}">
                <a16:creationId xmlns:a16="http://schemas.microsoft.com/office/drawing/2014/main" id="{38A4F270-C714-E27F-FCBD-B3877180568C}"/>
              </a:ext>
            </a:extLst>
          </p:cNvPr>
          <p:cNvSpPr>
            <a:spLocks noGrp="1"/>
          </p:cNvSpPr>
          <p:nvPr>
            <p:ph idx="1"/>
          </p:nvPr>
        </p:nvSpPr>
        <p:spPr>
          <a:xfrm>
            <a:off x="838200" y="1387366"/>
            <a:ext cx="10515600" cy="4729655"/>
          </a:xfrm>
        </p:spPr>
        <p:txBody>
          <a:bodyPr>
            <a:normAutofit fontScale="77500" lnSpcReduction="20000"/>
          </a:bodyPr>
          <a:lstStyle/>
          <a:p>
            <a:pPr marL="0" indent="0">
              <a:lnSpc>
                <a:spcPct val="120000"/>
              </a:lnSpc>
              <a:spcBef>
                <a:spcPts val="0"/>
              </a:spcBef>
              <a:buNone/>
            </a:pPr>
            <a:r>
              <a:rPr lang="en-US" sz="2200" dirty="0">
                <a:solidFill>
                  <a:srgbClr val="0D0D0D"/>
                </a:solidFill>
                <a:highlight>
                  <a:srgbClr val="FFFFFF"/>
                </a:highlight>
                <a:ea typeface="Segoe UI" panose="020B0502040204020203" pitchFamily="34" charset="0"/>
              </a:rPr>
              <a:t>A nonqualified deferred compensation plan is a contractual arrangement between an employer and an employee, whereby the employer promises to pay an executive a specific benefit at some point in the future, usually at a life event or retirement.</a:t>
            </a:r>
          </a:p>
          <a:p>
            <a:pPr marL="0" indent="0">
              <a:lnSpc>
                <a:spcPct val="120000"/>
              </a:lnSpc>
              <a:spcBef>
                <a:spcPts val="0"/>
              </a:spcBef>
              <a:buNone/>
            </a:pPr>
            <a:endParaRPr lang="en-US" sz="2200" dirty="0">
              <a:solidFill>
                <a:srgbClr val="0D0D0D"/>
              </a:solidFill>
              <a:highlight>
                <a:srgbClr val="FFFFFF"/>
              </a:highlight>
              <a:ea typeface="Segoe UI" panose="020B0502040204020203" pitchFamily="34" charset="0"/>
            </a:endParaRPr>
          </a:p>
          <a:p>
            <a:pPr marL="0" indent="0">
              <a:lnSpc>
                <a:spcPct val="120000"/>
              </a:lnSpc>
              <a:spcBef>
                <a:spcPts val="0"/>
              </a:spcBef>
              <a:buNone/>
            </a:pPr>
            <a:r>
              <a:rPr lang="en-US" sz="2200" dirty="0">
                <a:solidFill>
                  <a:srgbClr val="0D0D0D"/>
                </a:solidFill>
                <a:highlight>
                  <a:srgbClr val="FFFFFF"/>
                </a:highlight>
                <a:ea typeface="Segoe UI" panose="020B0502040204020203" pitchFamily="34" charset="0"/>
              </a:rPr>
              <a:t>A primary difference between a qualified and a nonqualified plan is the type of funding used to support the payment of benefits. Unlike qualified benefit plans, which have plan assets secured in an ERISA trust; nonqualified plans have no specific assets formally set aside for the payment of benefits. </a:t>
            </a:r>
          </a:p>
          <a:p>
            <a:pPr marL="0" indent="0">
              <a:lnSpc>
                <a:spcPct val="120000"/>
              </a:lnSpc>
              <a:spcBef>
                <a:spcPts val="0"/>
              </a:spcBef>
              <a:buNone/>
            </a:pPr>
            <a:endParaRPr lang="en-US" sz="2200" dirty="0">
              <a:solidFill>
                <a:srgbClr val="0D0D0D"/>
              </a:solidFill>
              <a:highlight>
                <a:srgbClr val="FFFFFF"/>
              </a:highlight>
              <a:ea typeface="Segoe UI" panose="020B0502040204020203" pitchFamily="34" charset="0"/>
            </a:endParaRPr>
          </a:p>
          <a:p>
            <a:pPr marL="0" indent="0">
              <a:lnSpc>
                <a:spcPct val="120000"/>
              </a:lnSpc>
              <a:spcBef>
                <a:spcPts val="0"/>
              </a:spcBef>
              <a:buNone/>
            </a:pPr>
            <a:r>
              <a:rPr lang="en-US" sz="2200" dirty="0">
                <a:solidFill>
                  <a:srgbClr val="0D0D0D"/>
                </a:solidFill>
                <a:highlight>
                  <a:srgbClr val="FFFFFF"/>
                </a:highlight>
                <a:ea typeface="Segoe UI" panose="020B0502040204020203" pitchFamily="34" charset="0"/>
              </a:rPr>
              <a:t>That said, many employers choose to informally fund their nonqualified plans:</a:t>
            </a:r>
          </a:p>
          <a:p>
            <a:pPr marL="0" indent="0">
              <a:lnSpc>
                <a:spcPct val="120000"/>
              </a:lnSpc>
              <a:spcBef>
                <a:spcPts val="0"/>
              </a:spcBef>
              <a:buNone/>
            </a:pPr>
            <a:endParaRPr lang="en-US" sz="2200" dirty="0">
              <a:solidFill>
                <a:srgbClr val="0D0D0D"/>
              </a:solidFill>
              <a:highlight>
                <a:srgbClr val="FFFFFF"/>
              </a:highlight>
              <a:ea typeface="Segoe UI" panose="020B0502040204020203" pitchFamily="34" charset="0"/>
            </a:endParaRPr>
          </a:p>
          <a:p>
            <a:pPr>
              <a:lnSpc>
                <a:spcPct val="120000"/>
              </a:lnSpc>
              <a:spcBef>
                <a:spcPts val="0"/>
              </a:spcBef>
            </a:pPr>
            <a:r>
              <a:rPr lang="en-US" sz="2200" dirty="0">
                <a:solidFill>
                  <a:srgbClr val="0D0D0D"/>
                </a:solidFill>
                <a:highlight>
                  <a:srgbClr val="FFFFFF"/>
                </a:highlight>
                <a:ea typeface="Segoe UI" panose="020B0502040204020203" pitchFamily="34" charset="0"/>
              </a:rPr>
              <a:t>To match plan liabilities with a pool of assets to minimize the impact of equity market volatility which can have a negative impact on corporate P&amp;L</a:t>
            </a:r>
          </a:p>
          <a:p>
            <a:pPr>
              <a:lnSpc>
                <a:spcPct val="120000"/>
              </a:lnSpc>
              <a:spcBef>
                <a:spcPts val="0"/>
              </a:spcBef>
            </a:pPr>
            <a:endParaRPr lang="en-US" sz="2200" dirty="0">
              <a:solidFill>
                <a:srgbClr val="0D0D0D"/>
              </a:solidFill>
              <a:highlight>
                <a:srgbClr val="FFFFFF"/>
              </a:highlight>
              <a:ea typeface="Segoe UI" panose="020B0502040204020203" pitchFamily="34" charset="0"/>
            </a:endParaRPr>
          </a:p>
          <a:p>
            <a:pPr>
              <a:lnSpc>
                <a:spcPct val="120000"/>
              </a:lnSpc>
              <a:spcBef>
                <a:spcPts val="0"/>
              </a:spcBef>
            </a:pPr>
            <a:r>
              <a:rPr lang="en-US" sz="2200" dirty="0">
                <a:solidFill>
                  <a:srgbClr val="0D0D0D"/>
                </a:solidFill>
                <a:highlight>
                  <a:srgbClr val="FFFFFF"/>
                </a:highlight>
                <a:ea typeface="Segoe UI" panose="020B0502040204020203" pitchFamily="34" charset="0"/>
              </a:rPr>
              <a:t>To reduce plan costs through tax advantaged pre-funding</a:t>
            </a:r>
          </a:p>
          <a:p>
            <a:pPr>
              <a:lnSpc>
                <a:spcPct val="120000"/>
              </a:lnSpc>
              <a:spcBef>
                <a:spcPts val="0"/>
              </a:spcBef>
            </a:pPr>
            <a:endParaRPr lang="en-US" sz="2200" dirty="0">
              <a:solidFill>
                <a:srgbClr val="0D0D0D"/>
              </a:solidFill>
              <a:highlight>
                <a:srgbClr val="FFFFFF"/>
              </a:highlight>
              <a:ea typeface="Segoe UI" panose="020B0502040204020203" pitchFamily="34" charset="0"/>
            </a:endParaRPr>
          </a:p>
          <a:p>
            <a:pPr>
              <a:lnSpc>
                <a:spcPct val="120000"/>
              </a:lnSpc>
              <a:spcBef>
                <a:spcPts val="0"/>
              </a:spcBef>
            </a:pPr>
            <a:r>
              <a:rPr lang="en-US" sz="2200" dirty="0">
                <a:solidFill>
                  <a:srgbClr val="0D0D0D"/>
                </a:solidFill>
                <a:highlight>
                  <a:srgbClr val="FFFFFF"/>
                </a:highlight>
                <a:ea typeface="Segoe UI" panose="020B0502040204020203" pitchFamily="34" charset="0"/>
              </a:rPr>
              <a:t>Provide a source of dedicated liquid funds from which to pay future participant benefits.</a:t>
            </a:r>
          </a:p>
          <a:p>
            <a:pPr marL="0" indent="0">
              <a:lnSpc>
                <a:spcPct val="120000"/>
              </a:lnSpc>
              <a:spcBef>
                <a:spcPts val="0"/>
              </a:spcBef>
              <a:buNone/>
            </a:pPr>
            <a:endParaRPr lang="en-US" sz="1800" dirty="0">
              <a:solidFill>
                <a:srgbClr val="0D0D0D"/>
              </a:solidFill>
              <a:highlight>
                <a:srgbClr val="FFFFFF"/>
              </a:highlight>
              <a:ea typeface="Segoe UI" panose="020B0502040204020203" pitchFamily="34" charset="0"/>
            </a:endParaRPr>
          </a:p>
        </p:txBody>
      </p:sp>
      <p:sp>
        <p:nvSpPr>
          <p:cNvPr id="5" name="Slide Number Placeholder 4">
            <a:extLst>
              <a:ext uri="{FF2B5EF4-FFF2-40B4-BE49-F238E27FC236}">
                <a16:creationId xmlns:a16="http://schemas.microsoft.com/office/drawing/2014/main" id="{2F8C211A-1B1F-CEAB-A324-1D2B979ED162}"/>
              </a:ext>
            </a:extLst>
          </p:cNvPr>
          <p:cNvSpPr>
            <a:spLocks noGrp="1"/>
          </p:cNvSpPr>
          <p:nvPr>
            <p:ph type="sldNum" sz="quarter" idx="12"/>
          </p:nvPr>
        </p:nvSpPr>
        <p:spPr/>
        <p:txBody>
          <a:bodyPr/>
          <a:lstStyle/>
          <a:p>
            <a:fld id="{A8AD21DA-7AA7-904C-A19D-89B57EE18C57}" type="slidenum">
              <a:rPr lang="en-US" smtClean="0"/>
              <a:pPr/>
              <a:t>8</a:t>
            </a:fld>
            <a:endParaRPr lang="en-US" dirty="0"/>
          </a:p>
        </p:txBody>
      </p:sp>
    </p:spTree>
    <p:extLst>
      <p:ext uri="{BB962C8B-B14F-4D97-AF65-F5344CB8AC3E}">
        <p14:creationId xmlns:p14="http://schemas.microsoft.com/office/powerpoint/2010/main" val="1754811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cs typeface="Arial" panose="020B0604020202020204" pitchFamily="34" charset="0"/>
              </a:rPr>
              <a:t>Plan Financing</a:t>
            </a:r>
          </a:p>
        </p:txBody>
      </p:sp>
      <p:sp>
        <p:nvSpPr>
          <p:cNvPr id="3" name="Content Placeholder 2"/>
          <p:cNvSpPr>
            <a:spLocks noGrp="1"/>
          </p:cNvSpPr>
          <p:nvPr>
            <p:ph idx="1"/>
          </p:nvPr>
        </p:nvSpPr>
        <p:spPr>
          <a:xfrm>
            <a:off x="609600" y="1828800"/>
            <a:ext cx="10972800" cy="396240"/>
          </a:xfrm>
        </p:spPr>
        <p:txBody>
          <a:bodyPr>
            <a:noAutofit/>
          </a:bodyPr>
          <a:lstStyle/>
          <a:p>
            <a:pPr marL="0" indent="0" algn="ctr">
              <a:buNone/>
            </a:pPr>
            <a:r>
              <a:rPr lang="en-US" sz="1867" b="1" dirty="0">
                <a:latin typeface="+mj-lt"/>
                <a:ea typeface="Times New Roman" panose="02020603050405020304" pitchFamily="18" charset="0"/>
              </a:rPr>
              <a:t>Percentage of Plans That Set Aside Assets to Meet Future Obligations</a:t>
            </a:r>
            <a:r>
              <a:rPr lang="en-US" sz="1867" dirty="0">
                <a:latin typeface="+mj-lt"/>
              </a:rPr>
              <a:t> </a:t>
            </a: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a:p>
            <a:pPr marL="0" indent="0" algn="ctr">
              <a:buNone/>
            </a:pPr>
            <a:endParaRPr lang="en-US" sz="1867" b="1" dirty="0">
              <a:latin typeface="+mj-lt"/>
              <a:cs typeface="Arial" panose="020B0604020202020204" pitchFamily="34" charset="0"/>
            </a:endParaRPr>
          </a:p>
        </p:txBody>
      </p:sp>
      <p:graphicFrame>
        <p:nvGraphicFramePr>
          <p:cNvPr id="8" name="Table 7">
            <a:extLst>
              <a:ext uri="{FF2B5EF4-FFF2-40B4-BE49-F238E27FC236}">
                <a16:creationId xmlns:a16="http://schemas.microsoft.com/office/drawing/2014/main" id="{1B9F1B2E-C571-5A4B-ACE2-2A20E186CADA}"/>
              </a:ext>
            </a:extLst>
          </p:cNvPr>
          <p:cNvGraphicFramePr>
            <a:graphicFrameLocks noGrp="1"/>
          </p:cNvGraphicFramePr>
          <p:nvPr>
            <p:extLst>
              <p:ext uri="{D42A27DB-BD31-4B8C-83A1-F6EECF244321}">
                <p14:modId xmlns:p14="http://schemas.microsoft.com/office/powerpoint/2010/main" val="3456761470"/>
              </p:ext>
            </p:extLst>
          </p:nvPr>
        </p:nvGraphicFramePr>
        <p:xfrm>
          <a:off x="913235" y="4694220"/>
          <a:ext cx="4205302" cy="1202943"/>
        </p:xfrm>
        <a:graphic>
          <a:graphicData uri="http://schemas.openxmlformats.org/drawingml/2006/table">
            <a:tbl>
              <a:tblPr firstRow="1" bandRow="1">
                <a:tableStyleId>{2D5ABB26-0587-4C30-8999-92F81FD0307C}</a:tableStyleId>
              </a:tblPr>
              <a:tblGrid>
                <a:gridCol w="3082913">
                  <a:extLst>
                    <a:ext uri="{9D8B030D-6E8A-4147-A177-3AD203B41FA5}">
                      <a16:colId xmlns:a16="http://schemas.microsoft.com/office/drawing/2014/main" val="20000"/>
                    </a:ext>
                  </a:extLst>
                </a:gridCol>
                <a:gridCol w="1122389">
                  <a:extLst>
                    <a:ext uri="{9D8B030D-6E8A-4147-A177-3AD203B41FA5}">
                      <a16:colId xmlns:a16="http://schemas.microsoft.com/office/drawing/2014/main" val="20001"/>
                    </a:ext>
                  </a:extLst>
                </a:gridCol>
              </a:tblGrid>
              <a:tr h="119518">
                <a:tc>
                  <a:txBody>
                    <a:bodyPr/>
                    <a:lstStyle/>
                    <a:p>
                      <a:pPr marL="0" marR="0" algn="l">
                        <a:spcBef>
                          <a:spcPts val="0"/>
                        </a:spcBef>
                        <a:spcAft>
                          <a:spcPts val="0"/>
                        </a:spcAft>
                      </a:pPr>
                      <a:r>
                        <a:rPr lang="en-US" sz="1400" b="1" dirty="0">
                          <a:solidFill>
                            <a:sysClr val="windowText" lastClr="000000"/>
                          </a:solidFill>
                          <a:effectLst/>
                          <a:latin typeface="+mn-lt"/>
                          <a:ea typeface="Times New Roman"/>
                          <a:cs typeface="Arial" panose="020B0604020202020204" pitchFamily="34" charset="0"/>
                        </a:rPr>
                        <a:t>Benefit Security</a:t>
                      </a:r>
                      <a:endParaRPr lang="en-US" sz="1400" dirty="0">
                        <a:solidFill>
                          <a:sysClr val="windowText" lastClr="000000"/>
                        </a:solidFill>
                        <a:effectLst/>
                        <a:latin typeface="+mn-lt"/>
                        <a:ea typeface="Times New Roman"/>
                        <a:cs typeface="Arial" panose="020B0604020202020204" pitchFamily="34" charset="0"/>
                      </a:endParaRPr>
                    </a:p>
                  </a:txBody>
                  <a:tcPr marL="51435" marR="51435"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a:cs typeface="Arial" panose="020B0604020202020204" pitchFamily="34" charset="0"/>
                        </a:rPr>
                        <a:t>All Plans</a:t>
                      </a:r>
                      <a:endParaRPr lang="en-US" sz="1400" dirty="0">
                        <a:solidFill>
                          <a:sysClr val="windowText" lastClr="000000"/>
                        </a:solidFill>
                        <a:effectLst/>
                        <a:latin typeface="+mn-lt"/>
                        <a:ea typeface="Times New Roman"/>
                        <a:cs typeface="Arial" panose="020B0604020202020204" pitchFamily="34" charset="0"/>
                      </a:endParaRPr>
                    </a:p>
                  </a:txBody>
                  <a:tcPr marL="51435" marR="51435"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9861">
                <a:tc>
                  <a:txBody>
                    <a:bodyPr/>
                    <a:lstStyle/>
                    <a:p>
                      <a:pPr marL="0" marR="0">
                        <a:spcBef>
                          <a:spcPts val="0"/>
                        </a:spcBef>
                        <a:spcAft>
                          <a:spcPts val="0"/>
                        </a:spcAft>
                      </a:pPr>
                      <a:r>
                        <a:rPr lang="en-US" sz="1400" dirty="0">
                          <a:effectLst/>
                          <a:latin typeface="+mn-lt"/>
                          <a:ea typeface="Times New Roman"/>
                          <a:cs typeface="Arial" panose="020B0604020202020204" pitchFamily="34" charset="0"/>
                        </a:rPr>
                        <a:t>Rabbi Trust</a:t>
                      </a:r>
                    </a:p>
                  </a:txBody>
                  <a:tcPr marL="51435" marR="51435"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84.1%</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29861">
                <a:tc>
                  <a:txBody>
                    <a:bodyPr/>
                    <a:lstStyle/>
                    <a:p>
                      <a:pPr marL="0" marR="0">
                        <a:spcBef>
                          <a:spcPts val="0"/>
                        </a:spcBef>
                        <a:spcAft>
                          <a:spcPts val="0"/>
                        </a:spcAft>
                      </a:pPr>
                      <a:r>
                        <a:rPr lang="en-US" sz="1400" dirty="0">
                          <a:effectLst/>
                          <a:latin typeface="+mn-lt"/>
                          <a:ea typeface="Times New Roman"/>
                          <a:cs typeface="Arial" panose="020B0604020202020204" pitchFamily="34" charset="0"/>
                        </a:rPr>
                        <a:t>Something Other than a Trust</a:t>
                      </a:r>
                    </a:p>
                  </a:txBody>
                  <a:tcPr marL="51435" marR="51435"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15.0%</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29861">
                <a:tc>
                  <a:txBody>
                    <a:bodyPr/>
                    <a:lstStyle/>
                    <a:p>
                      <a:pPr marL="0" marR="0">
                        <a:spcBef>
                          <a:spcPts val="0"/>
                        </a:spcBef>
                        <a:spcAft>
                          <a:spcPts val="0"/>
                        </a:spcAft>
                      </a:pPr>
                      <a:r>
                        <a:rPr lang="en-US" sz="1400" dirty="0">
                          <a:effectLst/>
                          <a:latin typeface="+mn-lt"/>
                          <a:ea typeface="Times New Roman"/>
                          <a:cs typeface="Arial" panose="020B0604020202020204" pitchFamily="34" charset="0"/>
                        </a:rPr>
                        <a:t>Other</a:t>
                      </a:r>
                    </a:p>
                  </a:txBody>
                  <a:tcPr marL="51435" marR="51435"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0.9%</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graphicFrame>
        <p:nvGraphicFramePr>
          <p:cNvPr id="7" name="Table 6">
            <a:extLst>
              <a:ext uri="{FF2B5EF4-FFF2-40B4-BE49-F238E27FC236}">
                <a16:creationId xmlns:a16="http://schemas.microsoft.com/office/drawing/2014/main" id="{98741A46-57B5-D347-93CB-EA3BDBCC0396}"/>
              </a:ext>
            </a:extLst>
          </p:cNvPr>
          <p:cNvGraphicFramePr>
            <a:graphicFrameLocks noGrp="1"/>
          </p:cNvGraphicFramePr>
          <p:nvPr>
            <p:extLst>
              <p:ext uri="{D42A27DB-BD31-4B8C-83A1-F6EECF244321}">
                <p14:modId xmlns:p14="http://schemas.microsoft.com/office/powerpoint/2010/main" val="2346937865"/>
              </p:ext>
            </p:extLst>
          </p:nvPr>
        </p:nvGraphicFramePr>
        <p:xfrm>
          <a:off x="1825132" y="3749989"/>
          <a:ext cx="8116886" cy="426720"/>
        </p:xfrm>
        <a:graphic>
          <a:graphicData uri="http://schemas.openxmlformats.org/drawingml/2006/table">
            <a:tbl>
              <a:tblPr firstRow="1" firstCol="1" lastRow="1" lastCol="1" bandRow="1" bandCol="1">
                <a:tableStyleId>{2D5ABB26-0587-4C30-8999-92F81FD0307C}</a:tableStyleId>
              </a:tblPr>
              <a:tblGrid>
                <a:gridCol w="1775397">
                  <a:extLst>
                    <a:ext uri="{9D8B030D-6E8A-4147-A177-3AD203B41FA5}">
                      <a16:colId xmlns:a16="http://schemas.microsoft.com/office/drawing/2014/main" val="20000"/>
                    </a:ext>
                  </a:extLst>
                </a:gridCol>
                <a:gridCol w="979968">
                  <a:extLst>
                    <a:ext uri="{9D8B030D-6E8A-4147-A177-3AD203B41FA5}">
                      <a16:colId xmlns:a16="http://schemas.microsoft.com/office/drawing/2014/main" val="20001"/>
                    </a:ext>
                  </a:extLst>
                </a:gridCol>
                <a:gridCol w="1192099">
                  <a:extLst>
                    <a:ext uri="{9D8B030D-6E8A-4147-A177-3AD203B41FA5}">
                      <a16:colId xmlns:a16="http://schemas.microsoft.com/office/drawing/2014/main" val="445879971"/>
                    </a:ext>
                  </a:extLst>
                </a:gridCol>
                <a:gridCol w="1684604">
                  <a:extLst>
                    <a:ext uri="{9D8B030D-6E8A-4147-A177-3AD203B41FA5}">
                      <a16:colId xmlns:a16="http://schemas.microsoft.com/office/drawing/2014/main" val="20003"/>
                    </a:ext>
                  </a:extLst>
                </a:gridCol>
                <a:gridCol w="1091067">
                  <a:extLst>
                    <a:ext uri="{9D8B030D-6E8A-4147-A177-3AD203B41FA5}">
                      <a16:colId xmlns:a16="http://schemas.microsoft.com/office/drawing/2014/main" val="20004"/>
                    </a:ext>
                  </a:extLst>
                </a:gridCol>
                <a:gridCol w="1393751">
                  <a:extLst>
                    <a:ext uri="{9D8B030D-6E8A-4147-A177-3AD203B41FA5}">
                      <a16:colId xmlns:a16="http://schemas.microsoft.com/office/drawing/2014/main" val="20005"/>
                    </a:ext>
                  </a:extLst>
                </a:gridCol>
              </a:tblGrid>
              <a:tr h="205600">
                <a:tc>
                  <a:txBody>
                    <a:bodyPr/>
                    <a:lstStyle/>
                    <a:p>
                      <a:pPr marL="0" marR="0" algn="ctr">
                        <a:spcBef>
                          <a:spcPts val="0"/>
                        </a:spcBef>
                        <a:spcAft>
                          <a:spcPts val="0"/>
                        </a:spcAft>
                      </a:pPr>
                      <a:r>
                        <a:rPr lang="en-US" sz="1400" b="0" dirty="0">
                          <a:effectLst/>
                          <a:latin typeface="+mn-lt"/>
                          <a:cs typeface="Arial" panose="020B0604020202020204" pitchFamily="34" charset="0"/>
                        </a:rPr>
                        <a:t> </a:t>
                      </a:r>
                      <a:endParaRPr lang="en-US" sz="1400" b="0" dirty="0">
                        <a:effectLst/>
                        <a:latin typeface="+mn-lt"/>
                        <a:ea typeface="Times New Roman"/>
                        <a:cs typeface="Arial" panose="020B0604020202020204" pitchFamily="34" charset="0"/>
                      </a:endParaRPr>
                    </a:p>
                  </a:txBody>
                  <a:tcPr marL="51435" marR="51435" marT="0" marB="0" anchor="ctr">
                    <a:lnR>
                      <a:noFill/>
                    </a:lnR>
                  </a:tcPr>
                </a:tc>
                <a:tc>
                  <a:txBody>
                    <a:bodyPr/>
                    <a:lstStyle/>
                    <a:p>
                      <a:pPr marL="0" marR="0" algn="ctr">
                        <a:spcBef>
                          <a:spcPts val="0"/>
                        </a:spcBef>
                        <a:spcAft>
                          <a:spcPts val="0"/>
                        </a:spcAft>
                      </a:pPr>
                      <a:r>
                        <a:rPr lang="en-US" sz="1400" b="1" dirty="0">
                          <a:ln>
                            <a:solidFill>
                              <a:schemeClr val="tx1"/>
                            </a:solidFill>
                          </a:ln>
                          <a:solidFill>
                            <a:sysClr val="windowText" lastClr="000000"/>
                          </a:solidFill>
                          <a:effectLst/>
                          <a:latin typeface="+mn-lt"/>
                          <a:ea typeface="Times New Roman" panose="02020603050405020304" pitchFamily="18" charset="0"/>
                        </a:rPr>
                        <a:t>1-199</a:t>
                      </a:r>
                      <a:endParaRPr lang="en-US" sz="1400" dirty="0">
                        <a:ln>
                          <a:solidFill>
                            <a:schemeClr val="tx1"/>
                          </a:solidFill>
                        </a:ln>
                        <a:solidFill>
                          <a:sysClr val="windowText" lastClr="000000"/>
                        </a:solidFill>
                        <a:effectLst/>
                        <a:latin typeface="+mn-lt"/>
                        <a:ea typeface="Times New Roman" panose="02020603050405020304" pitchFamily="18"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ln>
                            <a:solidFill>
                              <a:schemeClr val="tx1"/>
                            </a:solidFill>
                          </a:ln>
                          <a:solidFill>
                            <a:sysClr val="windowText" lastClr="000000"/>
                          </a:solidFill>
                          <a:effectLst/>
                          <a:latin typeface="+mn-lt"/>
                          <a:ea typeface="Times New Roman" panose="02020603050405020304" pitchFamily="18" charset="0"/>
                        </a:rPr>
                        <a:t>200-999</a:t>
                      </a:r>
                      <a:endParaRPr lang="en-US" sz="1400" dirty="0">
                        <a:ln>
                          <a:solidFill>
                            <a:schemeClr val="tx1"/>
                          </a:solidFill>
                        </a:ln>
                        <a:solidFill>
                          <a:sysClr val="windowText" lastClr="000000"/>
                        </a:solidFill>
                        <a:effectLst/>
                        <a:latin typeface="+mn-lt"/>
                        <a:ea typeface="Times New Roman" panose="02020603050405020304" pitchFamily="18"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ln>
                            <a:solidFill>
                              <a:schemeClr val="tx1"/>
                            </a:solidFill>
                          </a:ln>
                          <a:solidFill>
                            <a:sysClr val="windowText" lastClr="000000"/>
                          </a:solidFill>
                          <a:effectLst/>
                          <a:latin typeface="+mn-lt"/>
                          <a:ea typeface="Times New Roman" panose="02020603050405020304" pitchFamily="18" charset="0"/>
                        </a:rPr>
                        <a:t>1,000-4,999</a:t>
                      </a:r>
                      <a:endParaRPr lang="en-US" sz="1400" dirty="0">
                        <a:ln>
                          <a:solidFill>
                            <a:schemeClr val="tx1"/>
                          </a:solidFill>
                        </a:ln>
                        <a:solidFill>
                          <a:sysClr val="windowText" lastClr="000000"/>
                        </a:solidFill>
                        <a:effectLst/>
                        <a:latin typeface="+mn-lt"/>
                        <a:ea typeface="Times New Roman" panose="02020603050405020304" pitchFamily="18"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ln>
                            <a:solidFill>
                              <a:schemeClr val="tx1"/>
                            </a:solidFill>
                          </a:ln>
                          <a:solidFill>
                            <a:sysClr val="windowText" lastClr="000000"/>
                          </a:solidFill>
                          <a:effectLst/>
                          <a:latin typeface="+mn-lt"/>
                          <a:ea typeface="Times New Roman" panose="02020603050405020304" pitchFamily="18" charset="0"/>
                        </a:rPr>
                        <a:t>5,000+</a:t>
                      </a:r>
                      <a:endParaRPr lang="en-US" sz="1400" dirty="0">
                        <a:ln>
                          <a:solidFill>
                            <a:schemeClr val="tx1"/>
                          </a:solidFill>
                        </a:ln>
                        <a:solidFill>
                          <a:sysClr val="windowText" lastClr="000000"/>
                        </a:solidFill>
                        <a:effectLst/>
                        <a:latin typeface="+mn-lt"/>
                        <a:ea typeface="Times New Roman" panose="02020603050405020304" pitchFamily="18"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ln>
                            <a:solidFill>
                              <a:schemeClr val="tx1"/>
                            </a:solidFill>
                          </a:ln>
                          <a:solidFill>
                            <a:sysClr val="windowText" lastClr="000000"/>
                          </a:solidFill>
                          <a:effectLst/>
                          <a:latin typeface="+mn-lt"/>
                          <a:ea typeface="Times New Roman" panose="02020603050405020304" pitchFamily="18" charset="0"/>
                        </a:rPr>
                        <a:t>All Plans</a:t>
                      </a:r>
                      <a:endParaRPr lang="en-US" sz="1400" dirty="0">
                        <a:ln>
                          <a:solidFill>
                            <a:schemeClr val="tx1"/>
                          </a:solidFill>
                        </a:ln>
                        <a:solidFill>
                          <a:sysClr val="windowText" lastClr="000000"/>
                        </a:solidFill>
                        <a:effectLst/>
                        <a:latin typeface="+mn-lt"/>
                        <a:ea typeface="Times New Roman" panose="02020603050405020304" pitchFamily="18" charset="0"/>
                      </a:endParaRPr>
                    </a:p>
                  </a:txBody>
                  <a:tcPr marL="68580" marR="68580"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3503">
                <a:tc>
                  <a:txBody>
                    <a:bodyPr/>
                    <a:lstStyle/>
                    <a:p>
                      <a:pPr marL="0" marR="0">
                        <a:spcBef>
                          <a:spcPts val="0"/>
                        </a:spcBef>
                        <a:spcAft>
                          <a:spcPts val="0"/>
                        </a:spcAft>
                      </a:pPr>
                      <a:r>
                        <a:rPr lang="en-US" sz="1400" b="0" kern="1200" dirty="0">
                          <a:solidFill>
                            <a:schemeClr val="tx1"/>
                          </a:solidFill>
                          <a:effectLst/>
                          <a:latin typeface="+mn-lt"/>
                          <a:ea typeface="+mn-ea"/>
                          <a:cs typeface="Arial" panose="020B0604020202020204" pitchFamily="34" charset="0"/>
                        </a:rPr>
                        <a:t>Percentage of Plans</a:t>
                      </a:r>
                      <a:r>
                        <a:rPr lang="en-US" sz="1400" b="0" dirty="0">
                          <a:effectLst/>
                          <a:latin typeface="+mn-lt"/>
                          <a:cs typeface="Arial" panose="020B0604020202020204" pitchFamily="34" charset="0"/>
                        </a:rPr>
                        <a:t> </a:t>
                      </a:r>
                      <a:endParaRPr lang="en-US" sz="1400" b="0" dirty="0">
                        <a:effectLst/>
                        <a:latin typeface="+mn-lt"/>
                        <a:ea typeface="Times New Roman"/>
                        <a:cs typeface="Arial" panose="020B0604020202020204" pitchFamily="34" charset="0"/>
                      </a:endParaRPr>
                    </a:p>
                  </a:txBody>
                  <a:tcPr marL="51435" marR="51435" marT="0" marB="0" anchor="ctr">
                    <a:lnR w="12700" cap="flat" cmpd="sng" algn="ctr">
                      <a:solidFill>
                        <a:schemeClr val="tx1"/>
                      </a:solidFill>
                      <a:prstDash val="solid"/>
                      <a:round/>
                      <a:headEnd type="none" w="med" len="med"/>
                      <a:tailEnd type="none" w="med" len="med"/>
                    </a:ln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60.0%</a:t>
                      </a:r>
                      <a:endParaRPr lang="en-US" sz="1400" dirty="0">
                        <a:effectLst/>
                        <a:latin typeface="+mn-lt"/>
                        <a:ea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71.1%</a:t>
                      </a:r>
                      <a:endParaRPr lang="en-US" sz="1400" dirty="0">
                        <a:effectLst/>
                        <a:latin typeface="+mn-lt"/>
                        <a:ea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81.4%</a:t>
                      </a:r>
                      <a:endParaRPr lang="en-US" sz="1400" dirty="0">
                        <a:effectLst/>
                        <a:latin typeface="+mn-lt"/>
                        <a:ea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dirty="0">
                          <a:solidFill>
                            <a:srgbClr val="000000"/>
                          </a:solidFill>
                          <a:effectLst/>
                          <a:latin typeface="+mn-lt"/>
                          <a:ea typeface="Times New Roman" panose="02020603050405020304" pitchFamily="18" charset="0"/>
                        </a:rPr>
                        <a:t>69.4%</a:t>
                      </a:r>
                      <a:endParaRPr lang="en-US" sz="1400" dirty="0">
                        <a:effectLst/>
                        <a:latin typeface="+mn-lt"/>
                        <a:ea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72.2%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graphicFrame>
        <p:nvGraphicFramePr>
          <p:cNvPr id="4" name="Table 3">
            <a:extLst>
              <a:ext uri="{FF2B5EF4-FFF2-40B4-BE49-F238E27FC236}">
                <a16:creationId xmlns:a16="http://schemas.microsoft.com/office/drawing/2014/main" id="{499E44CB-FF28-220A-4953-BFF3981A701A}"/>
              </a:ext>
            </a:extLst>
          </p:cNvPr>
          <p:cNvGraphicFramePr>
            <a:graphicFrameLocks noGrp="1"/>
          </p:cNvGraphicFramePr>
          <p:nvPr>
            <p:extLst>
              <p:ext uri="{D42A27DB-BD31-4B8C-83A1-F6EECF244321}">
                <p14:modId xmlns:p14="http://schemas.microsoft.com/office/powerpoint/2010/main" val="2961379553"/>
              </p:ext>
            </p:extLst>
          </p:nvPr>
        </p:nvGraphicFramePr>
        <p:xfrm>
          <a:off x="6822583" y="4535856"/>
          <a:ext cx="3728433" cy="1560270"/>
        </p:xfrm>
        <a:graphic>
          <a:graphicData uri="http://schemas.openxmlformats.org/drawingml/2006/table">
            <a:tbl>
              <a:tblPr firstRow="1" bandRow="1">
                <a:tableStyleId>{2D5ABB26-0587-4C30-8999-92F81FD0307C}</a:tableStyleId>
              </a:tblPr>
              <a:tblGrid>
                <a:gridCol w="2344409">
                  <a:extLst>
                    <a:ext uri="{9D8B030D-6E8A-4147-A177-3AD203B41FA5}">
                      <a16:colId xmlns:a16="http://schemas.microsoft.com/office/drawing/2014/main" val="20000"/>
                    </a:ext>
                  </a:extLst>
                </a:gridCol>
                <a:gridCol w="1384024">
                  <a:extLst>
                    <a:ext uri="{9D8B030D-6E8A-4147-A177-3AD203B41FA5}">
                      <a16:colId xmlns:a16="http://schemas.microsoft.com/office/drawing/2014/main" val="20001"/>
                    </a:ext>
                  </a:extLst>
                </a:gridCol>
              </a:tblGrid>
              <a:tr h="162552">
                <a:tc>
                  <a:txBody>
                    <a:bodyPr/>
                    <a:lstStyle/>
                    <a:p>
                      <a:pPr marL="0" marR="0" algn="l">
                        <a:spcBef>
                          <a:spcPts val="0"/>
                        </a:spcBef>
                        <a:spcAft>
                          <a:spcPts val="0"/>
                        </a:spcAft>
                      </a:pPr>
                      <a:r>
                        <a:rPr lang="en-US" sz="1400" b="1" dirty="0">
                          <a:solidFill>
                            <a:sysClr val="windowText" lastClr="000000"/>
                          </a:solidFill>
                          <a:effectLst/>
                          <a:latin typeface="+mn-lt"/>
                          <a:ea typeface="Times New Roman"/>
                          <a:cs typeface="Arial" panose="020B0604020202020204" pitchFamily="34" charset="0"/>
                        </a:rPr>
                        <a:t>Funding Method</a:t>
                      </a:r>
                      <a:endParaRPr lang="en-US" sz="1400" dirty="0">
                        <a:solidFill>
                          <a:sysClr val="windowText" lastClr="000000"/>
                        </a:solidFill>
                        <a:effectLst/>
                        <a:latin typeface="+mn-lt"/>
                        <a:ea typeface="Times New Roman"/>
                        <a:cs typeface="Arial" panose="020B0604020202020204" pitchFamily="34" charset="0"/>
                      </a:endParaRPr>
                    </a:p>
                  </a:txBody>
                  <a:tcPr marL="51435" marR="51435" marT="0" marB="0"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ts val="0"/>
                        </a:spcBef>
                        <a:spcAft>
                          <a:spcPts val="0"/>
                        </a:spcAft>
                      </a:pPr>
                      <a:r>
                        <a:rPr lang="en-US" sz="1400" b="1" dirty="0">
                          <a:solidFill>
                            <a:sysClr val="windowText" lastClr="000000"/>
                          </a:solidFill>
                          <a:effectLst/>
                          <a:latin typeface="+mn-lt"/>
                          <a:ea typeface="Times New Roman"/>
                          <a:cs typeface="Arial" panose="020B0604020202020204" pitchFamily="34" charset="0"/>
                        </a:rPr>
                        <a:t>All Plans</a:t>
                      </a:r>
                      <a:endParaRPr lang="en-US" sz="1400" dirty="0">
                        <a:solidFill>
                          <a:sysClr val="windowText" lastClr="000000"/>
                        </a:solidFill>
                        <a:effectLst/>
                        <a:latin typeface="+mn-lt"/>
                        <a:ea typeface="Times New Roman"/>
                        <a:cs typeface="Arial" panose="020B0604020202020204" pitchFamily="34" charset="0"/>
                      </a:endParaRPr>
                    </a:p>
                  </a:txBody>
                  <a:tcPr marL="51435" marR="51435" marT="0"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260571">
                <a:tc>
                  <a:txBody>
                    <a:bodyPr/>
                    <a:lstStyle/>
                    <a:p>
                      <a:pPr marL="0" marR="0">
                        <a:spcBef>
                          <a:spcPts val="0"/>
                        </a:spcBef>
                        <a:spcAft>
                          <a:spcPts val="0"/>
                        </a:spcAft>
                      </a:pPr>
                      <a:r>
                        <a:rPr lang="en-US" sz="1400" dirty="0">
                          <a:solidFill>
                            <a:srgbClr val="000000"/>
                          </a:solidFill>
                          <a:effectLst/>
                          <a:latin typeface="+mn-lt"/>
                          <a:ea typeface="Times New Roman" panose="02020603050405020304" pitchFamily="18" charset="0"/>
                          <a:cs typeface="Arial" panose="020B0604020202020204" pitchFamily="34" charset="0"/>
                        </a:rPr>
                        <a:t>Mutual Funds</a:t>
                      </a:r>
                      <a:endParaRPr lang="en-US" sz="1400" dirty="0">
                        <a:effectLst/>
                        <a:latin typeface="+mn-lt"/>
                        <a:ea typeface="Times New Roman" panose="02020603050405020304" pitchFamily="18"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69.5%</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90993">
                <a:tc>
                  <a:txBody>
                    <a:bodyPr/>
                    <a:lstStyle/>
                    <a:p>
                      <a:pPr marL="0" marR="0">
                        <a:spcBef>
                          <a:spcPts val="0"/>
                        </a:spcBef>
                        <a:spcAft>
                          <a:spcPts val="0"/>
                        </a:spcAft>
                      </a:pPr>
                      <a:r>
                        <a:rPr lang="en-US" sz="1400" dirty="0">
                          <a:solidFill>
                            <a:srgbClr val="000000"/>
                          </a:solidFill>
                          <a:effectLst/>
                          <a:latin typeface="+mn-lt"/>
                          <a:ea typeface="Times New Roman" panose="02020603050405020304" pitchFamily="18" charset="0"/>
                          <a:cs typeface="Arial" panose="020B0604020202020204" pitchFamily="34" charset="0"/>
                        </a:rPr>
                        <a:t>Insurance Policy</a:t>
                      </a:r>
                      <a:endParaRPr lang="en-US" sz="1400" dirty="0">
                        <a:effectLst/>
                        <a:latin typeface="+mn-lt"/>
                        <a:ea typeface="Times New Roman" panose="02020603050405020304" pitchFamily="18" charset="0"/>
                        <a:cs typeface="Arial" panose="020B0604020202020204" pitchFamily="34" charset="0"/>
                      </a:endParaRP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51.4%</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99307">
                <a:tc>
                  <a:txBody>
                    <a:bodyPr/>
                    <a:lstStyle/>
                    <a:p>
                      <a:pPr marL="0" marR="0">
                        <a:spcBef>
                          <a:spcPts val="0"/>
                        </a:spcBef>
                        <a:spcAft>
                          <a:spcPts val="0"/>
                        </a:spcAft>
                      </a:pPr>
                      <a:r>
                        <a:rPr lang="en-US" sz="1400" dirty="0">
                          <a:effectLst/>
                          <a:latin typeface="+mn-lt"/>
                          <a:ea typeface="Times New Roman" panose="02020603050405020304" pitchFamily="18" charset="0"/>
                          <a:cs typeface="Arial" panose="020B0604020202020204" pitchFamily="34" charset="0"/>
                        </a:rPr>
                        <a:t>Employer Stock</a:t>
                      </a: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1.8%</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82679">
                <a:tc>
                  <a:txBody>
                    <a:bodyPr/>
                    <a:lstStyle/>
                    <a:p>
                      <a:pPr marL="0" marR="0">
                        <a:spcBef>
                          <a:spcPts val="0"/>
                        </a:spcBef>
                        <a:spcAft>
                          <a:spcPts val="0"/>
                        </a:spcAft>
                      </a:pPr>
                      <a:r>
                        <a:rPr lang="en-US" sz="1400" dirty="0">
                          <a:effectLst/>
                          <a:latin typeface="+mn-lt"/>
                          <a:ea typeface="Times New Roman" panose="02020603050405020304" pitchFamily="18" charset="0"/>
                          <a:cs typeface="Arial" panose="020B0604020202020204" pitchFamily="34" charset="0"/>
                        </a:rPr>
                        <a:t>Cash</a:t>
                      </a: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7.2%</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1937798"/>
                  </a:ext>
                </a:extLst>
              </a:tr>
              <a:tr h="209388">
                <a:tc>
                  <a:txBody>
                    <a:bodyPr/>
                    <a:lstStyle/>
                    <a:p>
                      <a:pPr marL="0" marR="0">
                        <a:spcBef>
                          <a:spcPts val="0"/>
                        </a:spcBef>
                        <a:spcAft>
                          <a:spcPts val="0"/>
                        </a:spcAft>
                      </a:pPr>
                      <a:r>
                        <a:rPr lang="en-US" sz="1400" dirty="0">
                          <a:effectLst/>
                          <a:latin typeface="+mn-lt"/>
                          <a:ea typeface="Times New Roman" panose="02020603050405020304" pitchFamily="18" charset="0"/>
                          <a:cs typeface="Arial" panose="020B0604020202020204" pitchFamily="34" charset="0"/>
                        </a:rPr>
                        <a:t>Other</a:t>
                      </a:r>
                    </a:p>
                  </a:txBody>
                  <a:tcPr marL="68580" marR="6858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marL="0" marR="0" algn="ctr">
                        <a:spcBef>
                          <a:spcPts val="0"/>
                        </a:spcBef>
                        <a:spcAft>
                          <a:spcPts val="0"/>
                        </a:spcAft>
                      </a:pPr>
                      <a:r>
                        <a:rPr lang="en-US" sz="1400" b="0" dirty="0">
                          <a:solidFill>
                            <a:schemeClr val="tx1"/>
                          </a:solidFill>
                          <a:effectLst/>
                          <a:latin typeface="+mn-lt"/>
                          <a:ea typeface="Times New Roman" panose="02020603050405020304" pitchFamily="18" charset="0"/>
                        </a:rPr>
                        <a:t>0.9%</a:t>
                      </a:r>
                    </a:p>
                  </a:txBody>
                  <a:tcPr marL="68580" marR="6858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80563342"/>
                  </a:ext>
                </a:extLst>
              </a:tr>
            </a:tbl>
          </a:graphicData>
        </a:graphic>
      </p:graphicFrame>
      <p:sp>
        <p:nvSpPr>
          <p:cNvPr id="6" name="Content Placeholder 2">
            <a:extLst>
              <a:ext uri="{FF2B5EF4-FFF2-40B4-BE49-F238E27FC236}">
                <a16:creationId xmlns:a16="http://schemas.microsoft.com/office/drawing/2014/main" id="{D3B7E57F-E3E6-3D1B-7DC5-CC5E7B04C8EC}"/>
              </a:ext>
            </a:extLst>
          </p:cNvPr>
          <p:cNvSpPr txBox="1">
            <a:spLocks/>
          </p:cNvSpPr>
          <p:nvPr/>
        </p:nvSpPr>
        <p:spPr>
          <a:xfrm>
            <a:off x="838200" y="1460938"/>
            <a:ext cx="10515600" cy="14041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solidFill>
                  <a:srgbClr val="0D0D0D"/>
                </a:solidFill>
                <a:highlight>
                  <a:srgbClr val="FFFFFF"/>
                </a:highlight>
                <a:latin typeface="Segoe UI" panose="020B0502040204020203" pitchFamily="34" charset="0"/>
                <a:ea typeface="Segoe UI" panose="020B0502040204020203" pitchFamily="34" charset="0"/>
              </a:rPr>
              <a:t>Employers can leave the plans unfunded or informally </a:t>
            </a:r>
            <a:r>
              <a:rPr lang="en-US" sz="2400" dirty="0">
                <a:solidFill>
                  <a:srgbClr val="000000"/>
                </a:solidFill>
                <a:highlight>
                  <a:srgbClr val="FFFFFF"/>
                </a:highlight>
                <a:latin typeface="Segoe UI" panose="020B0502040204020203" pitchFamily="34" charset="0"/>
                <a:ea typeface="Segoe UI" panose="020B0502040204020203" pitchFamily="34" charset="0"/>
              </a:rPr>
              <a:t>fund through corporate cash, mutual funds, Corporate Owned Life Insurance (COLI), or a mix of the three.</a:t>
            </a:r>
            <a:r>
              <a:rPr lang="en-US" sz="2400" dirty="0">
                <a:solidFill>
                  <a:srgbClr val="0D0D0D"/>
                </a:solidFill>
                <a:highlight>
                  <a:srgbClr val="FFFFFF"/>
                </a:highlight>
                <a:latin typeface="Segoe UI" panose="020B0502040204020203" pitchFamily="34" charset="0"/>
                <a:ea typeface="Segoe UI" panose="020B0502040204020203" pitchFamily="34" charset="0"/>
              </a:rPr>
              <a:t> Most plans set aside assets to cover liabilities and most use a Rabbi Trust. </a:t>
            </a:r>
          </a:p>
        </p:txBody>
      </p:sp>
      <p:sp>
        <p:nvSpPr>
          <p:cNvPr id="9" name="Content Placeholder 2">
            <a:extLst>
              <a:ext uri="{FF2B5EF4-FFF2-40B4-BE49-F238E27FC236}">
                <a16:creationId xmlns:a16="http://schemas.microsoft.com/office/drawing/2014/main" id="{BCA86566-1B55-A203-4467-C119A836F6A1}"/>
              </a:ext>
            </a:extLst>
          </p:cNvPr>
          <p:cNvSpPr txBox="1">
            <a:spLocks/>
          </p:cNvSpPr>
          <p:nvPr/>
        </p:nvSpPr>
        <p:spPr>
          <a:xfrm>
            <a:off x="838200" y="3256041"/>
            <a:ext cx="10972800" cy="39624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latin typeface="+mj-lt"/>
                <a:ea typeface="Times New Roman" panose="02020603050405020304" pitchFamily="18" charset="0"/>
              </a:rPr>
              <a:t>Percentage of Plans That Set Aside Assets to Meet Future Obligations (PSCA 2024 NQDC Survey)</a:t>
            </a:r>
            <a:r>
              <a:rPr lang="en-US" sz="1600" dirty="0">
                <a:latin typeface="+mj-lt"/>
              </a:rPr>
              <a:t> </a:t>
            </a:r>
            <a:endParaRPr lang="en-US" sz="1600" b="1" dirty="0">
              <a:latin typeface="+mj-lt"/>
              <a:cs typeface="Arial" panose="020B0604020202020204" pitchFamily="34" charset="0"/>
            </a:endParaRPr>
          </a:p>
        </p:txBody>
      </p:sp>
      <p:sp>
        <p:nvSpPr>
          <p:cNvPr id="10" name="Slide Number Placeholder 4">
            <a:extLst>
              <a:ext uri="{FF2B5EF4-FFF2-40B4-BE49-F238E27FC236}">
                <a16:creationId xmlns:a16="http://schemas.microsoft.com/office/drawing/2014/main" id="{5AF03EE8-7ADE-DA0A-9D5F-451436E821CD}"/>
              </a:ext>
            </a:extLst>
          </p:cNvPr>
          <p:cNvSpPr>
            <a:spLocks noGrp="1"/>
          </p:cNvSpPr>
          <p:nvPr>
            <p:ph type="sldNum" sz="quarter" idx="12"/>
          </p:nvPr>
        </p:nvSpPr>
        <p:spPr>
          <a:xfrm>
            <a:off x="8610600" y="6356350"/>
            <a:ext cx="1665514" cy="365125"/>
          </a:xfrm>
        </p:spPr>
        <p:txBody>
          <a:bodyPr/>
          <a:lstStyle/>
          <a:p>
            <a:fld id="{A8AD21DA-7AA7-904C-A19D-89B57EE18C57}" type="slidenum">
              <a:rPr lang="en-US" smtClean="0"/>
              <a:pPr/>
              <a:t>9</a:t>
            </a:fld>
            <a:endParaRPr lang="en-US" dirty="0"/>
          </a:p>
        </p:txBody>
      </p:sp>
    </p:spTree>
    <p:extLst>
      <p:ext uri="{BB962C8B-B14F-4D97-AF65-F5344CB8AC3E}">
        <p14:creationId xmlns:p14="http://schemas.microsoft.com/office/powerpoint/2010/main" val="37862854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1487</TotalTime>
  <Words>1332</Words>
  <Application>Microsoft Macintosh PowerPoint</Application>
  <PresentationFormat>Widescreen</PresentationFormat>
  <Paragraphs>350</Paragraphs>
  <Slides>11</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Aptos</vt:lpstr>
      <vt:lpstr>Aptos Display</vt:lpstr>
      <vt:lpstr>Aptos Narrow</vt:lpstr>
      <vt:lpstr>Arial</vt:lpstr>
      <vt:lpstr>Calibri</vt:lpstr>
      <vt:lpstr>Segoe UI</vt:lpstr>
      <vt:lpstr>Times New Roman</vt:lpstr>
      <vt:lpstr>Office Theme</vt:lpstr>
      <vt:lpstr>NQDC Plan Design Considerations</vt:lpstr>
      <vt:lpstr>Objectives</vt:lpstr>
      <vt:lpstr>Eligibility </vt:lpstr>
      <vt:lpstr>Contributions</vt:lpstr>
      <vt:lpstr>Employer Contributions</vt:lpstr>
      <vt:lpstr>Vesting</vt:lpstr>
      <vt:lpstr>Forfeiture Clauses</vt:lpstr>
      <vt:lpstr>Plan Funding</vt:lpstr>
      <vt:lpstr>Plan Financing</vt:lpstr>
      <vt:lpstr>Distributions</vt:lpstr>
      <vt:lpstr>Distributions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Mahmoud Alaeddin</dc:creator>
  <cp:lastModifiedBy>Hattie Greenan</cp:lastModifiedBy>
  <cp:revision>31</cp:revision>
  <dcterms:created xsi:type="dcterms:W3CDTF">2025-09-02T17:09:54Z</dcterms:created>
  <dcterms:modified xsi:type="dcterms:W3CDTF">2025-10-08T15:18:08Z</dcterms:modified>
</cp:coreProperties>
</file>